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56" r:id="rId2"/>
    <p:sldId id="324" r:id="rId3"/>
    <p:sldId id="329" r:id="rId4"/>
    <p:sldId id="430" r:id="rId5"/>
    <p:sldId id="397" r:id="rId6"/>
    <p:sldId id="431" r:id="rId7"/>
    <p:sldId id="396" r:id="rId8"/>
    <p:sldId id="398" r:id="rId9"/>
    <p:sldId id="440" r:id="rId10"/>
    <p:sldId id="429" r:id="rId11"/>
    <p:sldId id="432" r:id="rId12"/>
    <p:sldId id="433" r:id="rId13"/>
    <p:sldId id="434" r:id="rId14"/>
    <p:sldId id="437" r:id="rId15"/>
    <p:sldId id="438" r:id="rId16"/>
    <p:sldId id="443" r:id="rId17"/>
    <p:sldId id="426" r:id="rId18"/>
    <p:sldId id="435" r:id="rId19"/>
    <p:sldId id="318" r:id="rId20"/>
    <p:sldId id="436" r:id="rId21"/>
    <p:sldId id="441" r:id="rId22"/>
    <p:sldId id="442" r:id="rId23"/>
    <p:sldId id="448" r:id="rId24"/>
    <p:sldId id="446" r:id="rId25"/>
    <p:sldId id="447" r:id="rId26"/>
    <p:sldId id="449" r:id="rId27"/>
    <p:sldId id="444" r:id="rId28"/>
    <p:sldId id="445" r:id="rId29"/>
    <p:sldId id="423" r:id="rId30"/>
    <p:sldId id="439" r:id="rId31"/>
    <p:sldId id="424" r:id="rId32"/>
    <p:sldId id="411" r:id="rId33"/>
    <p:sldId id="401" r:id="rId34"/>
    <p:sldId id="372" r:id="rId35"/>
    <p:sldId id="410" r:id="rId36"/>
    <p:sldId id="393"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p:restoredLeft sz="17762" autoAdjust="0"/>
    <p:restoredTop sz="75040" autoAdjust="0"/>
  </p:normalViewPr>
  <p:slideViewPr>
    <p:cSldViewPr snapToGrid="0">
      <p:cViewPr varScale="1">
        <p:scale>
          <a:sx n="78" d="100"/>
          <a:sy n="78" d="100"/>
        </p:scale>
        <p:origin x="-3304" y="-104"/>
      </p:cViewPr>
      <p:guideLst>
        <p:guide orient="horz" pos="1242"/>
        <p:guide pos="2088"/>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76" d="100"/>
        <a:sy n="76" d="100"/>
      </p:scale>
      <p:origin x="0" y="0"/>
    </p:cViewPr>
  </p:sorterViewPr>
  <p:notesViewPr>
    <p:cSldViewPr snapToGrid="0" snapToObjects="1">
      <p:cViewPr varScale="1">
        <p:scale>
          <a:sx n="92" d="100"/>
          <a:sy n="92" d="100"/>
        </p:scale>
        <p:origin x="-360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09/02/2014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Hi, I’m Jim Cresswell, I’m a software engineer working at </a:t>
            </a:r>
            <a:r>
              <a:rPr lang="en-US" baseline="0" dirty="0" smtClean="0"/>
              <a:t>FT Labs, the web research and development group of the Financial Times.</a:t>
            </a:r>
          </a:p>
          <a:p>
            <a:endParaRPr lang="en-US" baseline="0" dirty="0" smtClean="0"/>
          </a:p>
          <a:p>
            <a:r>
              <a:rPr lang="en-US" baseline="0" dirty="0" smtClean="0"/>
              <a:t>I’m </a:t>
            </a:r>
            <a:r>
              <a:rPr lang="en-US" baseline="0" dirty="0" smtClean="0"/>
              <a:t>currently focusing on quality assurance and test </a:t>
            </a:r>
            <a:r>
              <a:rPr lang="en-US" baseline="0" dirty="0" smtClean="0"/>
              <a:t>automation which is what I will talk about today.</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 we stop this complex product from breaking? Lots of testing, much of it now automated.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 talking about testing that the product interface and back end does as expected, rather than say network testing or stress testing or security testing. So I’m talking about unit tests, integration tests and functional </a:t>
            </a:r>
            <a:r>
              <a:rPr lang="en-US" baseline="0" dirty="0" smtClean="0"/>
              <a:t>tests. Where unit testing is testing the interface to a unit of code, integration testing is testing the integration of two or more of those units working together and functional testing is testing a large stack of units, frequently your whole system, and often using the product user interface.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 </a:t>
            </a:r>
            <a:r>
              <a:rPr lang="en-US" baseline="0" dirty="0" smtClean="0"/>
              <a:t>do think that automated testing is very important but I will say now that I think manual testing is critical if you don’t want to deliver broken or frustrating products to your </a:t>
            </a:r>
            <a:r>
              <a:rPr lang="en-US" baseline="0" dirty="0" smtClean="0"/>
              <a:t>customers. So </a:t>
            </a:r>
            <a:r>
              <a:rPr lang="en-US" baseline="0" dirty="0" smtClean="0"/>
              <a:t>how much of what type of testing should we do? </a:t>
            </a:r>
            <a:r>
              <a:rPr lang="en-US" dirty="0" smtClean="0"/>
              <a:t>A</a:t>
            </a:r>
            <a:r>
              <a:rPr lang="en-US" baseline="0" dirty="0" smtClean="0"/>
              <a:t> very broad </a:t>
            </a:r>
            <a:r>
              <a:rPr lang="en-US" baseline="0" dirty="0" smtClean="0"/>
              <a:t>answer </a:t>
            </a:r>
            <a:r>
              <a:rPr lang="en-US" baseline="0" dirty="0" smtClean="0"/>
              <a:t>is “take a look at the software testing pyramid”…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the software testing </a:t>
            </a:r>
            <a:r>
              <a:rPr lang="en-US" dirty="0" smtClean="0"/>
              <a:t>pyramid,</a:t>
            </a:r>
            <a:r>
              <a:rPr lang="en-US" baseline="0" dirty="0" smtClean="0"/>
              <a:t> t</a:t>
            </a:r>
            <a:r>
              <a:rPr lang="en-US" dirty="0" smtClean="0"/>
              <a:t>here are plenty of version of this</a:t>
            </a:r>
            <a:r>
              <a:rPr lang="en-US" baseline="0" dirty="0" smtClean="0"/>
              <a:t> diagram on the web.</a:t>
            </a:r>
            <a:endParaRPr lang="en-US" dirty="0" smtClean="0"/>
          </a:p>
          <a:p>
            <a:endParaRPr lang="en-US" dirty="0" smtClean="0"/>
          </a:p>
          <a:p>
            <a:r>
              <a:rPr lang="en-US" dirty="0" smtClean="0"/>
              <a:t>The </a:t>
            </a:r>
            <a:r>
              <a:rPr lang="en-US" dirty="0" smtClean="0"/>
              <a:t>general idea is that </a:t>
            </a:r>
            <a:r>
              <a:rPr lang="en-US" dirty="0" smtClean="0"/>
              <a:t>test types are </a:t>
            </a:r>
            <a:r>
              <a:rPr lang="en-US" dirty="0" err="1" smtClean="0"/>
              <a:t>organised</a:t>
            </a:r>
            <a:r>
              <a:rPr lang="en-US" baseline="0" dirty="0" smtClean="0"/>
              <a:t> by how costly they are to create and maintain, the most expensive tests are at the top and the cheapest at the bottom. The pyramid shape is intended to suggest that </a:t>
            </a:r>
            <a:r>
              <a:rPr lang="en-US" dirty="0" smtClean="0"/>
              <a:t>you </a:t>
            </a:r>
            <a:r>
              <a:rPr lang="en-US" dirty="0" smtClean="0"/>
              <a:t>should do more of the </a:t>
            </a:r>
            <a:r>
              <a:rPr lang="en-US" dirty="0" smtClean="0"/>
              <a:t>faster</a:t>
            </a:r>
            <a:r>
              <a:rPr lang="en-US" baseline="0" dirty="0" smtClean="0"/>
              <a:t> </a:t>
            </a:r>
            <a:r>
              <a:rPr lang="en-US" dirty="0" smtClean="0"/>
              <a:t>and </a:t>
            </a:r>
            <a:r>
              <a:rPr lang="en-US" dirty="0" smtClean="0"/>
              <a:t>cheaper </a:t>
            </a:r>
            <a:r>
              <a:rPr lang="en-US" dirty="0" smtClean="0"/>
              <a:t>automated </a:t>
            </a:r>
            <a:r>
              <a:rPr lang="en-US" dirty="0" smtClean="0"/>
              <a:t>tests at the bottom of the pyramid,  and less of the slow </a:t>
            </a:r>
            <a:r>
              <a:rPr lang="en-US" baseline="0" dirty="0" smtClean="0"/>
              <a:t>and </a:t>
            </a:r>
            <a:r>
              <a:rPr lang="en-US" baseline="0" dirty="0" smtClean="0"/>
              <a:t>expensive </a:t>
            </a:r>
            <a:r>
              <a:rPr lang="en-US" baseline="0" dirty="0" smtClean="0"/>
              <a:t>tests </a:t>
            </a:r>
            <a:r>
              <a:rPr lang="en-US" baseline="0" dirty="0" smtClean="0"/>
              <a:t>at the </a:t>
            </a:r>
            <a:r>
              <a:rPr lang="en-US" baseline="0" dirty="0" smtClean="0"/>
              <a:t>top. However…</a:t>
            </a:r>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a:t>
            </a:r>
            <a:r>
              <a:rPr lang="en-US" baseline="0" dirty="0" smtClean="0"/>
              <a:t>happens when you retrofit automated testing to an existing project?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testing ice-cream!</a:t>
            </a:r>
          </a:p>
          <a:p>
            <a:endParaRPr lang="en-US" dirty="0" smtClean="0"/>
          </a:p>
          <a:p>
            <a:r>
              <a:rPr lang="en-US" dirty="0" smtClean="0"/>
              <a:t>Lots of </a:t>
            </a:r>
            <a:r>
              <a:rPr lang="en-US" dirty="0" smtClean="0"/>
              <a:t>manual</a:t>
            </a:r>
            <a:r>
              <a:rPr lang="en-US" baseline="0" dirty="0" smtClean="0"/>
              <a:t> testing, with some manual test that have been automated. </a:t>
            </a:r>
            <a:r>
              <a:rPr lang="en-US" baseline="0" dirty="0" smtClean="0"/>
              <a:t>With </a:t>
            </a:r>
            <a:r>
              <a:rPr lang="en-US" b="0" baseline="0" dirty="0" smtClean="0"/>
              <a:t>maybe</a:t>
            </a:r>
            <a:r>
              <a:rPr lang="en-US" baseline="0" dirty="0" smtClean="0"/>
              <a:t> </a:t>
            </a:r>
            <a:r>
              <a:rPr lang="en-US" baseline="0" dirty="0" smtClean="0"/>
              <a:t>few </a:t>
            </a:r>
            <a:r>
              <a:rPr lang="en-US" baseline="0" dirty="0" smtClean="0"/>
              <a:t>automated code tests </a:t>
            </a:r>
            <a:r>
              <a:rPr lang="en-US" baseline="0" dirty="0" smtClean="0"/>
              <a:t>thrown in </a:t>
            </a:r>
            <a:r>
              <a:rPr lang="en-US" baseline="0" dirty="0" smtClean="0"/>
              <a:t>by </a:t>
            </a:r>
            <a:r>
              <a:rPr lang="en-US" baseline="0" dirty="0" smtClean="0"/>
              <a:t>the </a:t>
            </a:r>
            <a:r>
              <a:rPr lang="en-US" baseline="0" dirty="0" smtClean="0"/>
              <a:t>enthusiastic,  </a:t>
            </a:r>
            <a:r>
              <a:rPr lang="en-US" baseline="0" dirty="0" smtClean="0"/>
              <a:t>and </a:t>
            </a:r>
            <a:r>
              <a:rPr lang="en-US" b="0" baseline="0" dirty="0" smtClean="0"/>
              <a:t>perhaps</a:t>
            </a:r>
            <a:r>
              <a:rPr lang="en-US" baseline="0" dirty="0" smtClean="0"/>
              <a:t> </a:t>
            </a:r>
            <a:r>
              <a:rPr lang="en-US" baseline="0" dirty="0" smtClean="0"/>
              <a:t>even </a:t>
            </a:r>
            <a:r>
              <a:rPr lang="en-US" baseline="0" dirty="0" smtClean="0"/>
              <a:t>some unit </a:t>
            </a:r>
            <a:r>
              <a:rPr lang="en-US" baseline="0" dirty="0" smtClean="0"/>
              <a:t>tests. Credit </a:t>
            </a:r>
            <a:r>
              <a:rPr lang="en-US" baseline="0" dirty="0" smtClean="0"/>
              <a:t>to </a:t>
            </a:r>
            <a:r>
              <a:rPr lang="en-US" baseline="0" dirty="0" err="1" smtClean="0"/>
              <a:t>Alister</a:t>
            </a:r>
            <a:r>
              <a:rPr lang="en-US" baseline="0" dirty="0" smtClean="0"/>
              <a:t> Scott for either coming up with or </a:t>
            </a:r>
            <a:r>
              <a:rPr lang="en-US" baseline="0" dirty="0" smtClean="0"/>
              <a:t>writing about the </a:t>
            </a:r>
            <a:r>
              <a:rPr lang="en-US" baseline="0" dirty="0" smtClean="0"/>
              <a:t>ice-</a:t>
            </a:r>
            <a:r>
              <a:rPr lang="en-US" baseline="0" dirty="0" smtClean="0"/>
              <a:t>cream.</a:t>
            </a:r>
            <a:endParaRPr lang="en-US" baseline="0" dirty="0" smtClean="0"/>
          </a:p>
          <a:p>
            <a:endParaRPr lang="en-US" baseline="0" dirty="0" smtClean="0"/>
          </a:p>
          <a:p>
            <a:r>
              <a:rPr lang="en-US" baseline="0" dirty="0" smtClean="0"/>
              <a:t>This arrangement is somewhat costly to maintain, somewhat slow to run, but it is a lot better than no automated tests at all. So if you have reached this point you have done good work. </a:t>
            </a:r>
            <a:r>
              <a:rPr lang="en-US" baseline="0" dirty="0" smtClean="0"/>
              <a:t>It’s nothing to be embarrassed about. You may want to go further towards the pyramid.</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At this point I would like to mention that for the FT app we have two testing groups, the first one is in-house at Labs, and the second one is at the main FT office. The second team are effectively a user acceptance testing group who also run manual and automated testing. These two groups have different </a:t>
            </a:r>
            <a:r>
              <a:rPr lang="en-US" baseline="0" dirty="0" smtClean="0"/>
              <a:t>priorities,  on the Labs side</a:t>
            </a:r>
            <a:r>
              <a:rPr lang="en-US" dirty="0" smtClean="0"/>
              <a:t> </a:t>
            </a:r>
            <a:r>
              <a:rPr lang="en-US" dirty="0" smtClean="0"/>
              <a:t>I think that there are broadly </a:t>
            </a:r>
            <a:r>
              <a:rPr lang="en-US" dirty="0" smtClean="0"/>
              <a:t>four things we are trying</a:t>
            </a:r>
            <a:r>
              <a:rPr lang="en-US" baseline="0" dirty="0" smtClean="0"/>
              <a:t> to do with testing.</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aid code design, that’s what unit tests are for. I think this should largely be left up to developers as it is essentially a choice of implementation methodology, with support from the test team where necessary.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fast developer feedback. This is currently the focus of my work, I want developers to know when an issue has arisen as early in the development process as possible because that enables them to fix it with the least effort </a:t>
            </a:r>
            <a:r>
              <a:rPr lang="en-US" baseline="0" dirty="0" smtClean="0"/>
              <a:t>and in </a:t>
            </a:r>
            <a:r>
              <a:rPr lang="en-US" baseline="0" dirty="0" smtClean="0"/>
              <a:t>the least </a:t>
            </a:r>
            <a:r>
              <a:rPr lang="en-US" baseline="0" dirty="0" smtClean="0"/>
              <a:t>time. Fast feedback allows developers to focus on innovation rather than stopping what they are doing to fix a problem in another part of the code that they were working on a week ago.</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provide regression testing. The testing we do a Labs, both manual and automated certainly helps here, but this is more the focus of the UAT team.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manual testers should be given the kind of exploratory, intuitive, feeling based testing that only a human can do, because if your product has an API or a user interface then it’s humans that you are building for and humans that you want to keep happy. That’s only possible if you have automated the </a:t>
            </a:r>
            <a:r>
              <a:rPr lang="en-US" baseline="0" dirty="0" smtClean="0"/>
              <a:t>repetitive </a:t>
            </a:r>
            <a:r>
              <a:rPr lang="en-US" baseline="0" dirty="0" smtClean="0"/>
              <a:t>and boring tests.</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is </a:t>
            </a:r>
            <a:r>
              <a:rPr lang="en-US" baseline="0" dirty="0" smtClean="0"/>
              <a:t>another </a:t>
            </a:r>
            <a:r>
              <a:rPr lang="en-US" baseline="0" dirty="0" smtClean="0"/>
              <a:t>expression of what testing can be for, including manual testing, called “the testing quadrants”. As far as I know the idea was first proposed </a:t>
            </a:r>
            <a:r>
              <a:rPr lang="en-US" baseline="0" dirty="0" smtClean="0"/>
              <a:t>by </a:t>
            </a:r>
            <a:r>
              <a:rPr lang="en-US" dirty="0" smtClean="0"/>
              <a:t>Brian </a:t>
            </a:r>
            <a:r>
              <a:rPr lang="en-US" dirty="0" err="1" smtClean="0"/>
              <a:t>Marick</a:t>
            </a:r>
            <a:r>
              <a:rPr lang="en-US" baseline="0" dirty="0" smtClean="0"/>
              <a: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diagram </a:t>
            </a:r>
            <a:r>
              <a:rPr lang="en-US" baseline="0" dirty="0" smtClean="0"/>
              <a:t>says that testing can support code design and refactoring, and it can support critiquing the product. It can also test business </a:t>
            </a:r>
            <a:r>
              <a:rPr lang="en-US" baseline="0" dirty="0" smtClean="0"/>
              <a:t>requirements, </a:t>
            </a:r>
            <a:r>
              <a:rPr lang="en-US" baseline="0" dirty="0" smtClean="0"/>
              <a:t>and </a:t>
            </a:r>
            <a:r>
              <a:rPr lang="en-US" baseline="0" dirty="0" smtClean="0"/>
              <a:t>technology </a:t>
            </a:r>
            <a:r>
              <a:rPr lang="en-US" baseline="0" dirty="0" smtClean="0"/>
              <a:t>or code requirements. </a:t>
            </a:r>
            <a:r>
              <a:rPr lang="en-US" baseline="0" dirty="0" smtClean="0"/>
              <a:t>What we’ve </a:t>
            </a:r>
            <a:r>
              <a:rPr lang="en-US" baseline="0" dirty="0" smtClean="0"/>
              <a:t>done at Labs over the last 6 months has at least touched all those </a:t>
            </a:r>
            <a:r>
              <a:rPr lang="en-US" baseline="0" dirty="0" smtClean="0"/>
              <a:t>quadrants but with a focus on supporting programming.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is a talk entitled “test is dead” by Alberto </a:t>
            </a:r>
            <a:r>
              <a:rPr lang="en-US" baseline="0" dirty="0" err="1" smtClean="0"/>
              <a:t>Savoia</a:t>
            </a:r>
            <a:r>
              <a:rPr lang="en-US" baseline="0" dirty="0" smtClean="0"/>
              <a:t>, which I recommend and which I will link to later. In the talk he puts forward the opposing ideas of “testing you are building it right” and “testing you are building the right it”. I think that idea ties in nicely with the left and right sides of this diagram.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My point here is that it’s important to acknowledge that testing is for more than just proving that things work they way you expect them to.</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 was FT Labs </a:t>
            </a:r>
            <a:r>
              <a:rPr lang="en-US" baseline="0" dirty="0" smtClean="0"/>
              <a:t>6 months ago?</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relied </a:t>
            </a:r>
            <a:r>
              <a:rPr lang="en-US" dirty="0" smtClean="0"/>
              <a:t>heavily</a:t>
            </a:r>
            <a:r>
              <a:rPr lang="en-US" baseline="0" dirty="0" smtClean="0"/>
              <a:t> </a:t>
            </a:r>
            <a:r>
              <a:rPr lang="en-US" dirty="0" smtClean="0"/>
              <a:t>on </a:t>
            </a:r>
            <a:r>
              <a:rPr lang="en-US" dirty="0" smtClean="0"/>
              <a:t>manual</a:t>
            </a:r>
            <a:r>
              <a:rPr lang="en-US" baseline="0" dirty="0" smtClean="0"/>
              <a:t> testing. We certainly had some code tests but they pertained to the back end code and the data it provided rather than the operation of the product UI. We had no automated functional tests at all.</a:t>
            </a:r>
          </a:p>
          <a:p>
            <a:endParaRPr lang="en-US" baseline="0" dirty="0" smtClean="0"/>
          </a:p>
          <a:p>
            <a:r>
              <a:rPr lang="en-US" baseline="0" dirty="0" smtClean="0"/>
              <a:t>With this setup we created a great product, but as we expanded to more platforms and more features and faster development this was becoming limiting and we needed to be able to scale testing</a:t>
            </a:r>
            <a:r>
              <a:rPr lang="en-US" baseline="0" dirty="0" smtClean="0"/>
              <a:t>. We needed to automate.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a:t>
            </a:r>
            <a:r>
              <a:rPr lang="en-US" baseline="0" dirty="0" smtClean="0"/>
              <a:t> are we today?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Financial Times </a:t>
            </a:r>
            <a:r>
              <a:rPr lang="en-US" baseline="0" dirty="0" smtClean="0"/>
              <a:t>is a </a:t>
            </a:r>
            <a:r>
              <a:rPr lang="en-US" baseline="0" dirty="0" smtClean="0"/>
              <a:t>newspaper. But it’s also a </a:t>
            </a:r>
            <a:r>
              <a:rPr lang="en-US" baseline="0" dirty="0" smtClean="0"/>
              <a:t>collection of edited and curated </a:t>
            </a:r>
            <a:r>
              <a:rPr lang="en-US" baseline="0" dirty="0" smtClean="0"/>
              <a:t>content available across a variety of media many of which are digital.</a:t>
            </a:r>
          </a:p>
          <a:p>
            <a:endParaRPr lang="en-US" baseline="0" dirty="0" smtClean="0"/>
          </a:p>
          <a:p>
            <a:r>
              <a:rPr lang="en-US" baseline="0" dirty="0" smtClean="0"/>
              <a:t>In total is have an average daily global audience of </a:t>
            </a:r>
            <a:r>
              <a:rPr lang="en-US" baseline="0" dirty="0" smtClean="0"/>
              <a:t>more than two million people. The majority of the FT’s subscribers consume the content </a:t>
            </a:r>
            <a:r>
              <a:rPr lang="en-US" baseline="0" dirty="0" smtClean="0"/>
              <a:t>in </a:t>
            </a:r>
            <a:r>
              <a:rPr lang="en-US" baseline="0" dirty="0" smtClean="0"/>
              <a:t>digital </a:t>
            </a:r>
            <a:r>
              <a:rPr lang="en-US" baseline="0" dirty="0" smtClean="0"/>
              <a:t>form.</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still have lots of manual testing – but we are finding fewer and</a:t>
            </a:r>
            <a:r>
              <a:rPr lang="en-US" baseline="0" dirty="0" smtClean="0"/>
              <a:t> less serious </a:t>
            </a:r>
            <a:r>
              <a:rPr lang="en-US" dirty="0" smtClean="0"/>
              <a:t>issue</a:t>
            </a:r>
            <a:r>
              <a:rPr lang="en-US" baseline="0" dirty="0" smtClean="0"/>
              <a:t>s</a:t>
            </a:r>
            <a:r>
              <a:rPr lang="en-US" dirty="0" smtClean="0"/>
              <a:t>, there is more time</a:t>
            </a:r>
            <a:r>
              <a:rPr lang="en-US" baseline="0" dirty="0" smtClean="0"/>
              <a:t> for exploratory testing and finding weird edge cases or asking questions like “how does the app feel?” – feeling is important, if the app feels sluggish or annoying in some ill defined way then users will put it down.</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On the web app, at the Labs stage, we have one manual tester. Almost everything he does is exploratory, there</a:t>
            </a:r>
            <a:r>
              <a:rPr lang="en-US" sz="1200" kern="1200" baseline="0" dirty="0" smtClean="0">
                <a:solidFill>
                  <a:schemeClr val="tx1"/>
                </a:solidFill>
                <a:latin typeface="+mn-lt"/>
                <a:ea typeface="+mn-ea"/>
                <a:cs typeface="+mn-cs"/>
              </a:rPr>
              <a:t> is </a:t>
            </a:r>
            <a:r>
              <a:rPr lang="en-US" sz="1200" kern="1200" baseline="0" dirty="0" smtClean="0">
                <a:solidFill>
                  <a:schemeClr val="tx1"/>
                </a:solidFill>
                <a:latin typeface="+mn-lt"/>
                <a:ea typeface="+mn-ea"/>
                <a:cs typeface="+mn-cs"/>
              </a:rPr>
              <a:t>little reliance on </a:t>
            </a:r>
            <a:r>
              <a:rPr lang="en-US" sz="1200" kern="1200" dirty="0" smtClean="0">
                <a:solidFill>
                  <a:schemeClr val="tx1"/>
                </a:solidFill>
                <a:latin typeface="+mn-lt"/>
                <a:ea typeface="+mn-ea"/>
                <a:cs typeface="+mn-cs"/>
              </a:rPr>
              <a:t>formal test plans, and it's great, he finds the problems that are hard to write algorithmic tests for. If he finds something repetitive to do he either automates it or writes down steps that could be automated. </a:t>
            </a:r>
            <a:endParaRPr lang="en-US" baseline="0" dirty="0" smtClean="0"/>
          </a:p>
          <a:p>
            <a:endParaRPr lang="en-US" baseline="0" dirty="0" smtClean="0"/>
          </a:p>
          <a:p>
            <a:r>
              <a:rPr lang="en-US" baseline="0" dirty="0" smtClean="0"/>
              <a:t>We have </a:t>
            </a:r>
            <a:r>
              <a:rPr lang="en-US" baseline="0" dirty="0" smtClean="0"/>
              <a:t>lots of automated </a:t>
            </a:r>
            <a:r>
              <a:rPr lang="en-US" baseline="0" dirty="0" smtClean="0"/>
              <a:t>functional tests, which I’ll come back to. We have still have code tests – We have more than before, features are generally not considered complete until they are well tested. The automated tests run frequently </a:t>
            </a:r>
            <a:r>
              <a:rPr lang="en-US" baseline="0" dirty="0" smtClean="0"/>
              <a:t>so developers </a:t>
            </a:r>
            <a:r>
              <a:rPr lang="en-US" baseline="0" dirty="0" smtClean="0"/>
              <a:t>get feedback fast.</a:t>
            </a:r>
          </a:p>
          <a:p>
            <a:endParaRPr lang="en-US" baseline="0" dirty="0" smtClean="0"/>
          </a:p>
          <a:p>
            <a:r>
              <a:rPr lang="en-US" baseline="0" dirty="0" smtClean="0"/>
              <a:t>It’s worth mentioning that a lot of our JavaScript is tested by pulling it out into </a:t>
            </a:r>
            <a:r>
              <a:rPr lang="en-US" baseline="0" dirty="0" smtClean="0"/>
              <a:t>separate, easily testable modules which we can then include in multiple projects, </a:t>
            </a:r>
            <a:r>
              <a:rPr lang="en-US" baseline="0" dirty="0" smtClean="0"/>
              <a:t>you can see examples on our </a:t>
            </a:r>
            <a:r>
              <a:rPr lang="en-US" baseline="0" dirty="0" err="1" smtClean="0"/>
              <a:t>Github</a:t>
            </a:r>
            <a:r>
              <a:rPr lang="en-US" baseline="0" dirty="0" smtClean="0"/>
              <a:t> page.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Lots</a:t>
            </a:r>
            <a:r>
              <a:rPr lang="en-US" baseline="0" dirty="0" smtClean="0"/>
              <a:t> </a:t>
            </a:r>
            <a:r>
              <a:rPr lang="en-US" dirty="0" smtClean="0"/>
              <a:t>of the effort over the last 6 months</a:t>
            </a:r>
            <a:r>
              <a:rPr lang="en-US" baseline="0" dirty="0" smtClean="0"/>
              <a:t> has focused on creating a suite of automated functional tests to test the web app via it’s </a:t>
            </a:r>
            <a:r>
              <a:rPr lang="en-US" baseline="0" dirty="0" smtClean="0"/>
              <a:t>UI. The initial push here was automating as much of our manual regression test plan as we could. We probably automated around 80-90% of the regression plan, and with simple parallel test execution can run through it approximately 30 times faster than a manual tester.</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functional tests use a tool called </a:t>
            </a:r>
            <a:r>
              <a:rPr lang="en-US" baseline="0" dirty="0" err="1" smtClean="0"/>
              <a:t>Webdriver</a:t>
            </a:r>
            <a:r>
              <a:rPr lang="en-US" baseline="0" dirty="0" smtClean="0"/>
              <a:t>, also known as Selenium 2. </a:t>
            </a:r>
            <a:r>
              <a:rPr lang="en-US" baseline="0" dirty="0" err="1" smtClean="0"/>
              <a:t>Webdriver</a:t>
            </a:r>
            <a:r>
              <a:rPr lang="en-US" baseline="0" dirty="0" smtClean="0"/>
              <a:t> is a set of set of commands for manipulating the browser, a protocol for communicating those commands to the browser and an API within the browser to execute those commands, commands like “click on this element” or “type this into the selected input box”.</a:t>
            </a:r>
          </a:p>
          <a:p>
            <a:endParaRPr lang="en-US" baseline="0" dirty="0" smtClean="0"/>
          </a:p>
          <a:p>
            <a:r>
              <a:rPr lang="en-US" baseline="0" dirty="0" smtClean="0"/>
              <a:t>We test in the browser, partially because most of the problems we find are cross-platform, and partially because testing a web app or hybrid app on a device is hard. On device testing is certainly </a:t>
            </a:r>
            <a:r>
              <a:rPr lang="en-US" baseline="0" dirty="0" smtClean="0"/>
              <a:t>something we </a:t>
            </a:r>
            <a:r>
              <a:rPr lang="en-US" baseline="0" dirty="0" smtClean="0"/>
              <a:t>will be looking into. The tests are written in Java but could just as easily have been written in JavaScript or Ruby or Python or </a:t>
            </a:r>
            <a:r>
              <a:rPr lang="en-US" baseline="0" dirty="0" smtClean="0"/>
              <a:t>Perl</a:t>
            </a:r>
            <a:r>
              <a:rPr lang="en-US" baseline="0" dirty="0" smtClean="0"/>
              <a:t>. Java was chosen because that implementation tends to get new features first.</a:t>
            </a:r>
          </a:p>
          <a:p>
            <a:endParaRPr lang="en-US" baseline="0" dirty="0" smtClean="0"/>
          </a:p>
          <a:p>
            <a:r>
              <a:rPr lang="en-US" baseline="0" dirty="0" smtClean="0"/>
              <a:t>The </a:t>
            </a:r>
            <a:r>
              <a:rPr lang="en-US" sz="1200" kern="1200" dirty="0" smtClean="0">
                <a:solidFill>
                  <a:schemeClr val="tx1"/>
                </a:solidFill>
                <a:latin typeface="+mn-lt"/>
                <a:ea typeface="+mn-ea"/>
                <a:cs typeface="+mn-cs"/>
              </a:rPr>
              <a:t>functional test suite takes about twelve minutes to run including</a:t>
            </a:r>
            <a:r>
              <a:rPr lang="en-US" sz="1200" kern="1200" baseline="0" dirty="0" smtClean="0">
                <a:solidFill>
                  <a:schemeClr val="tx1"/>
                </a:solidFill>
                <a:latin typeface="+mn-lt"/>
                <a:ea typeface="+mn-ea"/>
                <a:cs typeface="+mn-cs"/>
              </a:rPr>
              <a:t> deployment of the </a:t>
            </a:r>
            <a:r>
              <a:rPr lang="en-US" sz="1200" kern="1200" baseline="0" dirty="0" smtClean="0">
                <a:solidFill>
                  <a:schemeClr val="tx1"/>
                </a:solidFill>
                <a:latin typeface="+mn-lt"/>
                <a:ea typeface="+mn-ea"/>
                <a:cs typeface="+mn-cs"/>
              </a:rPr>
              <a:t>app to a webserver. </a:t>
            </a:r>
            <a:r>
              <a:rPr lang="en-US" sz="1200" kern="1200" dirty="0" smtClean="0">
                <a:solidFill>
                  <a:schemeClr val="tx1"/>
                </a:solidFill>
                <a:latin typeface="+mn-lt"/>
                <a:ea typeface="+mn-ea"/>
                <a:cs typeface="+mn-cs"/>
              </a:rPr>
              <a:t>We currently run 8 </a:t>
            </a:r>
            <a:r>
              <a:rPr lang="en-US" sz="1200" kern="1200" dirty="0" smtClean="0">
                <a:solidFill>
                  <a:schemeClr val="tx1"/>
                </a:solidFill>
                <a:latin typeface="+mn-lt"/>
                <a:ea typeface="+mn-ea"/>
                <a:cs typeface="+mn-cs"/>
              </a:rPr>
              <a:t>tests in </a:t>
            </a:r>
            <a:r>
              <a:rPr lang="en-US" sz="1200" kern="1200" dirty="0" smtClean="0">
                <a:solidFill>
                  <a:schemeClr val="tx1"/>
                </a:solidFill>
                <a:latin typeface="+mn-lt"/>
                <a:ea typeface="+mn-ea"/>
                <a:cs typeface="+mn-cs"/>
              </a:rPr>
              <a:t>parallel on a</a:t>
            </a:r>
            <a:r>
              <a:rPr lang="en-US" sz="1200" kern="1200" baseline="0" dirty="0" smtClean="0">
                <a:solidFill>
                  <a:schemeClr val="tx1"/>
                </a:solidFill>
                <a:latin typeface="+mn-lt"/>
                <a:ea typeface="+mn-ea"/>
                <a:cs typeface="+mn-cs"/>
              </a:rPr>
              <a:t> physical computer.</a:t>
            </a:r>
            <a:r>
              <a:rPr lang="en-US" sz="1200" kern="1200" dirty="0" smtClean="0">
                <a:solidFill>
                  <a:schemeClr val="tx1"/>
                </a:solidFill>
                <a:latin typeface="+mn-lt"/>
                <a:ea typeface="+mn-ea"/>
                <a:cs typeface="+mn-cs"/>
              </a:rPr>
              <a:t> We want to make this a lot more scalable by using Selenium Grid to run all the </a:t>
            </a:r>
            <a:r>
              <a:rPr lang="en-US" sz="1200" kern="1200" dirty="0" smtClean="0">
                <a:solidFill>
                  <a:schemeClr val="tx1"/>
                </a:solidFill>
                <a:latin typeface="+mn-lt"/>
                <a:ea typeface="+mn-ea"/>
                <a:cs typeface="+mn-cs"/>
              </a:rPr>
              <a:t>tests at </a:t>
            </a:r>
            <a:r>
              <a:rPr lang="en-US" sz="1200" kern="1200" dirty="0" smtClean="0">
                <a:solidFill>
                  <a:schemeClr val="tx1"/>
                </a:solidFill>
                <a:latin typeface="+mn-lt"/>
                <a:ea typeface="+mn-ea"/>
                <a:cs typeface="+mn-cs"/>
              </a:rPr>
              <a:t>once on many virtual machines, meaning that the time to feedback should never rise above about five minutes</a:t>
            </a:r>
            <a:r>
              <a:rPr lang="en-US"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no matter how many tests we add</a:t>
            </a:r>
            <a:r>
              <a:rPr lang="en-US" sz="1200" kern="1200" dirty="0" smtClean="0">
                <a:solidFill>
                  <a:schemeClr val="tx1"/>
                </a:solidFill>
                <a:latin typeface="+mn-lt"/>
                <a:ea typeface="+mn-ea"/>
                <a:cs typeface="+mn-cs"/>
              </a:rPr>
              <a: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Earlier</a:t>
            </a:r>
            <a:r>
              <a:rPr lang="en-US" baseline="0" dirty="0" smtClean="0"/>
              <a:t> </a:t>
            </a:r>
            <a:r>
              <a:rPr lang="en-US" dirty="0" smtClean="0"/>
              <a:t>I mentioned that we use </a:t>
            </a:r>
            <a:r>
              <a:rPr lang="en-US" dirty="0" smtClean="0"/>
              <a:t>software called Jenkins </a:t>
            </a:r>
            <a:r>
              <a:rPr lang="en-US" dirty="0" smtClean="0"/>
              <a:t>for continuous integration.</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there is a change in the code Jenkins </a:t>
            </a:r>
            <a:r>
              <a:rPr lang="en-US" baseline="0" dirty="0" smtClean="0"/>
              <a:t>either notices or is informed and acts </a:t>
            </a:r>
            <a:r>
              <a:rPr lang="en-US" baseline="0" dirty="0" smtClean="0"/>
              <a:t>a the instigator of tests and the place where we can see </a:t>
            </a:r>
            <a:r>
              <a:rPr lang="en-US" baseline="0" dirty="0" smtClean="0"/>
              <a:t>the test </a:t>
            </a:r>
            <a:r>
              <a:rPr lang="en-US" baseline="0" dirty="0" smtClean="0"/>
              <a:t>result.</a:t>
            </a:r>
            <a:endParaRPr lang="en-US" dirty="0" smtClean="0"/>
          </a:p>
          <a:p>
            <a:endParaRPr lang="en-US" baseline="0" dirty="0" smtClean="0"/>
          </a:p>
          <a:p>
            <a:r>
              <a:rPr lang="en-US" baseline="0" dirty="0" smtClean="0"/>
              <a:t>Here an example of the Jenkins main page, showing three projects, they are all blue which means that currently they are all passing their tests and healthy.</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659675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list of builds for a single project where every build is red. Red </a:t>
            </a:r>
            <a:r>
              <a:rPr lang="en-US" dirty="0" smtClean="0"/>
              <a:t>means</a:t>
            </a:r>
            <a:r>
              <a:rPr lang="en-US" baseline="0" dirty="0" smtClean="0"/>
              <a:t> that Jenkins is not happy, and </a:t>
            </a:r>
            <a:r>
              <a:rPr lang="en-US" baseline="0" dirty="0" smtClean="0"/>
              <a:t>that everyone should </a:t>
            </a:r>
            <a:r>
              <a:rPr lang="en-US" baseline="0" dirty="0" smtClean="0"/>
              <a:t>pay attention, </a:t>
            </a:r>
            <a:r>
              <a:rPr lang="en-US" baseline="0" dirty="0" smtClean="0"/>
              <a:t>and someone should figure </a:t>
            </a:r>
            <a:r>
              <a:rPr lang="en-US" baseline="0" dirty="0" smtClean="0"/>
              <a:t>out what the problem is and fix it.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1555880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Tests are very </a:t>
            </a:r>
            <a:r>
              <a:rPr lang="en-US" sz="1200" kern="1200" dirty="0" smtClean="0">
                <a:solidFill>
                  <a:schemeClr val="tx1"/>
                </a:solidFill>
                <a:latin typeface="+mn-lt"/>
                <a:ea typeface="+mn-ea"/>
                <a:cs typeface="+mn-cs"/>
              </a:rPr>
              <a:t>important, but an equally important and very powerful mechanism for improving code and product quality are pull requests and code reviews</a:t>
            </a:r>
            <a:r>
              <a:rPr lang="en-US" sz="1200" kern="1200" dirty="0" smtClean="0">
                <a:solidFill>
                  <a:schemeClr val="tx1"/>
                </a:solidFill>
                <a:latin typeface="+mn-lt"/>
                <a:ea typeface="+mn-ea"/>
                <a:cs typeface="+mn-cs"/>
              </a:rPr>
              <a:t>. I’m going to talk about these here because they</a:t>
            </a:r>
            <a:r>
              <a:rPr lang="en-US" sz="1200" kern="1200" baseline="0" dirty="0" smtClean="0">
                <a:solidFill>
                  <a:schemeClr val="tx1"/>
                </a:solidFill>
                <a:latin typeface="+mn-lt"/>
                <a:ea typeface="+mn-ea"/>
                <a:cs typeface="+mn-cs"/>
              </a:rPr>
              <a:t> are related to one of the ways we do testing.</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2123997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For anyone not aren’t </a:t>
            </a:r>
            <a:r>
              <a:rPr lang="en-US" sz="1200" kern="1200" baseline="0" dirty="0" smtClean="0">
                <a:solidFill>
                  <a:schemeClr val="tx1"/>
                </a:solidFill>
                <a:latin typeface="+mn-lt"/>
                <a:ea typeface="+mn-ea"/>
                <a:cs typeface="+mn-cs"/>
              </a:rPr>
              <a:t>familiar with </a:t>
            </a:r>
            <a:r>
              <a:rPr lang="en-US" sz="1200" kern="1200" baseline="0" dirty="0" smtClean="0">
                <a:solidFill>
                  <a:schemeClr val="tx1"/>
                </a:solidFill>
                <a:latin typeface="+mn-lt"/>
                <a:ea typeface="+mn-ea"/>
                <a:cs typeface="+mn-cs"/>
              </a:rPr>
              <a:t>pull requests, </a:t>
            </a:r>
            <a:r>
              <a:rPr lang="en-US" sz="1200" kern="1200" baseline="0" dirty="0" smtClean="0">
                <a:solidFill>
                  <a:schemeClr val="tx1"/>
                </a:solidFill>
                <a:latin typeface="+mn-lt"/>
                <a:ea typeface="+mn-ea"/>
                <a:cs typeface="+mn-cs"/>
              </a:rPr>
              <a:t>it is a request for the new code that a developer has been working on to be merged into the main version of the code. Pull requests are a feature of </a:t>
            </a:r>
            <a:r>
              <a:rPr lang="en-US" sz="1200" kern="1200" baseline="0" dirty="0" smtClean="0">
                <a:solidFill>
                  <a:schemeClr val="tx1"/>
                </a:solidFill>
                <a:latin typeface="+mn-lt"/>
                <a:ea typeface="+mn-ea"/>
                <a:cs typeface="+mn-cs"/>
              </a:rPr>
              <a:t>software management tools </a:t>
            </a:r>
            <a:r>
              <a:rPr lang="en-US" sz="1200" kern="1200" baseline="0" dirty="0" smtClean="0">
                <a:solidFill>
                  <a:schemeClr val="tx1"/>
                </a:solidFill>
                <a:latin typeface="+mn-lt"/>
                <a:ea typeface="+mn-ea"/>
                <a:cs typeface="+mn-cs"/>
              </a:rPr>
              <a:t>such as </a:t>
            </a:r>
            <a:r>
              <a:rPr lang="en-US" sz="1200" kern="1200" baseline="0" dirty="0" err="1" smtClean="0">
                <a:solidFill>
                  <a:schemeClr val="tx1"/>
                </a:solidFill>
                <a:latin typeface="+mn-lt"/>
                <a:ea typeface="+mn-ea"/>
                <a:cs typeface="+mn-cs"/>
              </a:rPr>
              <a:t>Github</a:t>
            </a:r>
            <a:r>
              <a:rPr lang="en-US" sz="1200" kern="1200" baseline="0" dirty="0" smtClean="0">
                <a:solidFill>
                  <a:schemeClr val="tx1"/>
                </a:solidFill>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Here you can see two developers having a conversation about some proposed changes, with one of them suggesting adding a test.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Reviewing a pull request means that code always has multiple pairs of eyes on it before it is merged into the main code base. This has been a great tool for learning and </a:t>
            </a:r>
            <a:r>
              <a:rPr lang="en-US" sz="1200" kern="1200" baseline="0" dirty="0" smtClean="0">
                <a:solidFill>
                  <a:schemeClr val="tx1"/>
                </a:solidFill>
                <a:latin typeface="+mn-lt"/>
                <a:ea typeface="+mn-ea"/>
                <a:cs typeface="+mn-cs"/>
              </a:rPr>
              <a:t>teaching and improving quality.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here’s an example of a code review</a:t>
            </a:r>
            <a:r>
              <a:rPr lang="en-US" baseline="0" dirty="0" smtClean="0"/>
              <a:t> </a:t>
            </a:r>
            <a:r>
              <a:rPr lang="en-US" dirty="0" smtClean="0"/>
              <a:t>catching a fundamental issue.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 think one of the most interesting</a:t>
            </a:r>
            <a:r>
              <a:rPr lang="en-US" baseline="0" dirty="0" smtClean="0"/>
              <a:t> questions is “when do we test?”. When do we have Jenkins run the automated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primary means of digital consumption are </a:t>
            </a:r>
            <a:r>
              <a:rPr lang="en-US" baseline="0" dirty="0" err="1" smtClean="0"/>
              <a:t>ft.com</a:t>
            </a:r>
            <a:r>
              <a:rPr lang="en-US" baseline="0" dirty="0" smtClean="0"/>
              <a:t> and the FT’s web app.</a:t>
            </a:r>
          </a:p>
          <a:p>
            <a:endParaRPr lang="en-US" baseline="0" dirty="0" smtClean="0"/>
          </a:p>
          <a:p>
            <a:r>
              <a:rPr lang="en-US" baseline="0" dirty="0" smtClean="0"/>
              <a:t>Here is a shot of how the web app used to look.</a:t>
            </a:r>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Here’s the bit that is related to pull requests. We </a:t>
            </a:r>
            <a:r>
              <a:rPr lang="en-US" baseline="0" dirty="0" smtClean="0"/>
              <a:t>run </a:t>
            </a:r>
            <a:r>
              <a:rPr lang="en-US" baseline="0" dirty="0" smtClean="0"/>
              <a:t>the tests </a:t>
            </a:r>
            <a:r>
              <a:rPr lang="en-US" baseline="0" dirty="0" smtClean="0"/>
              <a:t>before a commit is merged into the main branch, just like </a:t>
            </a:r>
            <a:r>
              <a:rPr lang="en-US" baseline="0" dirty="0" smtClean="0"/>
              <a:t>for </a:t>
            </a:r>
            <a:r>
              <a:rPr lang="en-US" baseline="0" dirty="0" smtClean="0"/>
              <a:t>code </a:t>
            </a:r>
            <a:r>
              <a:rPr lang="en-US" baseline="0" dirty="0" smtClean="0"/>
              <a:t>reviews. </a:t>
            </a:r>
            <a:r>
              <a:rPr lang="en-US" baseline="0" dirty="0" smtClean="0"/>
              <a:t>The important difference is that we test the code that would result from the pull request being accepted. We never merge code that would result in a broken build – this prevents broken code from holding up others developers doing work, once the broken code is fixed and we know it won’t cause problems then we can merge it</a:t>
            </a:r>
            <a:r>
              <a:rPr lang="en-US" baseline="0" dirty="0" smtClean="0"/>
              <a:t>.</a:t>
            </a:r>
            <a:endParaRPr lang="en-US" baseline="0" dirty="0" smtClean="0"/>
          </a:p>
          <a:p>
            <a:endParaRPr lang="en-US" baseline="0" dirty="0" smtClean="0"/>
          </a:p>
          <a:p>
            <a:r>
              <a:rPr lang="en-US" baseline="0" dirty="0" smtClean="0"/>
              <a:t>The image show the results of passing tests being reported back to the </a:t>
            </a:r>
            <a:r>
              <a:rPr lang="en-US" baseline="0" dirty="0" err="1" smtClean="0"/>
              <a:t>Github</a:t>
            </a:r>
            <a:r>
              <a:rPr lang="en-US" baseline="0" dirty="0" smtClean="0"/>
              <a:t> </a:t>
            </a:r>
            <a:r>
              <a:rPr lang="en-US" baseline="0" dirty="0" smtClean="0"/>
              <a:t>UI. These </a:t>
            </a:r>
            <a:r>
              <a:rPr lang="en-US" baseline="0" dirty="0" smtClean="0"/>
              <a:t>results </a:t>
            </a:r>
            <a:r>
              <a:rPr lang="en-US" baseline="0" dirty="0" smtClean="0"/>
              <a:t>aren't form Jenkins but from a similar system called Travis CI which we use for out open source projects, </a:t>
            </a:r>
            <a:r>
              <a:rPr lang="en-US" baseline="0" dirty="0" smtClean="0"/>
              <a:t>but any kind of feedback to </a:t>
            </a:r>
            <a:r>
              <a:rPr lang="en-US" baseline="0" dirty="0" err="1" smtClean="0"/>
              <a:t>Github</a:t>
            </a:r>
            <a:r>
              <a:rPr lang="en-US" baseline="0" dirty="0" smtClean="0"/>
              <a:t> from tests </a:t>
            </a:r>
            <a:r>
              <a:rPr lang="en-US" baseline="0" dirty="0" smtClean="0"/>
              <a:t>would look similar.</a:t>
            </a:r>
          </a:p>
          <a:p>
            <a:endParaRPr lang="en-US" baseline="0" dirty="0" smtClean="0"/>
          </a:p>
          <a:p>
            <a:r>
              <a:rPr lang="en-US" baseline="0" dirty="0" smtClean="0"/>
              <a:t>We also run tests whenever a change is merged to the main </a:t>
            </a:r>
            <a:r>
              <a:rPr lang="en-US" baseline="0" dirty="0" smtClean="0"/>
              <a:t>branch, </a:t>
            </a:r>
            <a:r>
              <a:rPr lang="en-US" baseline="0" dirty="0" smtClean="0"/>
              <a:t>and at least </a:t>
            </a:r>
            <a:r>
              <a:rPr lang="en-US" baseline="0" dirty="0" smtClean="0"/>
              <a:t>hourly. One reason to run tests when there hasn’t been a code change is </a:t>
            </a:r>
            <a:r>
              <a:rPr lang="en-US" baseline="0" dirty="0" smtClean="0"/>
              <a:t>to catch </a:t>
            </a:r>
            <a:r>
              <a:rPr lang="en-US" baseline="0" dirty="0" smtClean="0"/>
              <a:t>issues that might occur </a:t>
            </a:r>
            <a:r>
              <a:rPr lang="en-US" baseline="0" dirty="0" smtClean="0"/>
              <a:t>with </a:t>
            </a:r>
            <a:r>
              <a:rPr lang="en-US" baseline="0" dirty="0" smtClean="0"/>
              <a:t>infrastructure.</a:t>
            </a:r>
          </a:p>
          <a:p>
            <a:endParaRPr lang="en-US" dirty="0" smtClean="0"/>
          </a:p>
          <a:p>
            <a:r>
              <a:rPr lang="en-US" dirty="0" smtClean="0"/>
              <a:t>And, on the basis that there is no fundamental difference between testing and monitoring we also run</a:t>
            </a:r>
            <a:r>
              <a:rPr lang="en-US" baseline="0" dirty="0" smtClean="0"/>
              <a:t> the functional tests against the live version of the app.</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a:t>
            </a:r>
            <a:r>
              <a:rPr lang="en-US" baseline="0" dirty="0" smtClean="0"/>
              <a:t> do we want to achieve in the next 6 to 12 months?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31</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a:t>
            </a:r>
            <a:r>
              <a:rPr lang="en-US" baseline="0" dirty="0" smtClean="0"/>
              <a:t> are considering moving towards c</a:t>
            </a:r>
            <a:r>
              <a:rPr lang="en-US" dirty="0" smtClean="0"/>
              <a:t>ontinuous</a:t>
            </a:r>
            <a:r>
              <a:rPr lang="en-US" baseline="0" dirty="0" smtClean="0"/>
              <a:t> delivery, releasing one feature at a time when that feature is ready</a:t>
            </a:r>
            <a:r>
              <a:rPr lang="en-US" baseline="0" dirty="0" smtClean="0"/>
              <a:t>.</a:t>
            </a:r>
          </a:p>
          <a:p>
            <a:endParaRPr lang="en-US" baseline="0" dirty="0" smtClean="0"/>
          </a:p>
          <a:p>
            <a:r>
              <a:rPr lang="en-US" baseline="0" dirty="0" smtClean="0"/>
              <a:t>We want to use Selenium Grid to add scalable parallelism to our tests with the aim of </a:t>
            </a:r>
            <a:r>
              <a:rPr lang="en-US" baseline="0" dirty="0" err="1" smtClean="0"/>
              <a:t>minimising</a:t>
            </a:r>
            <a:r>
              <a:rPr lang="en-US" baseline="0" dirty="0" smtClean="0"/>
              <a:t> developer feedback time.</a:t>
            </a:r>
            <a:endParaRPr lang="en-US" dirty="0" smtClean="0"/>
          </a:p>
          <a:p>
            <a:endParaRPr lang="en-US" dirty="0" smtClean="0"/>
          </a:p>
          <a:p>
            <a:r>
              <a:rPr lang="en-US" dirty="0" smtClean="0"/>
              <a:t>We</a:t>
            </a:r>
            <a:r>
              <a:rPr lang="en-US" baseline="0" dirty="0" smtClean="0"/>
              <a:t> are exploring the emerging t</a:t>
            </a:r>
            <a:r>
              <a:rPr lang="en-US" dirty="0" smtClean="0"/>
              <a:t>ooling for testing web</a:t>
            </a:r>
            <a:r>
              <a:rPr lang="en-US" baseline="0" dirty="0" smtClean="0"/>
              <a:t> apps and hybrid apps on device,  such as </a:t>
            </a:r>
            <a:r>
              <a:rPr lang="en-US" baseline="0" dirty="0" err="1" smtClean="0"/>
              <a:t>Appium</a:t>
            </a:r>
            <a:r>
              <a:rPr lang="en-US" baseline="0" dirty="0" smtClean="0"/>
              <a:t>, </a:t>
            </a:r>
            <a:r>
              <a:rPr lang="en-US" baseline="0" dirty="0" err="1" smtClean="0"/>
              <a:t>iOS</a:t>
            </a:r>
            <a:r>
              <a:rPr lang="en-US" baseline="0" dirty="0" smtClean="0"/>
              <a:t>-</a:t>
            </a:r>
            <a:r>
              <a:rPr lang="en-US" baseline="0" dirty="0" smtClean="0"/>
              <a:t>driver and </a:t>
            </a:r>
            <a:r>
              <a:rPr lang="en-US" baseline="0" dirty="0" err="1" smtClean="0"/>
              <a:t>Selendroid</a:t>
            </a:r>
            <a:r>
              <a:rPr lang="en-US" baseline="0" dirty="0" smtClean="0"/>
              <a:t>. I’ll </a:t>
            </a:r>
            <a:r>
              <a:rPr lang="en-US" baseline="0" dirty="0" smtClean="0"/>
              <a:t>give links to those at the end.</a:t>
            </a:r>
          </a:p>
          <a:p>
            <a:endParaRPr lang="en-US" baseline="0" dirty="0" smtClean="0"/>
          </a:p>
          <a:p>
            <a:r>
              <a:rPr lang="en-US" baseline="0" dirty="0" smtClean="0"/>
              <a:t>We want super fast feedback to developers when hitting save on the file they are editing, tools such a Grunt for JavaScript allow this.</a:t>
            </a:r>
          </a:p>
          <a:p>
            <a:endParaRPr lang="en-US" baseline="0" dirty="0" smtClean="0"/>
          </a:p>
          <a:p>
            <a:r>
              <a:rPr lang="en-US" baseline="0" dirty="0" smtClean="0"/>
              <a:t>We want zero tolerance on regressions, we never want to hear about the same problem from an external source twice.</a:t>
            </a:r>
          </a:p>
        </p:txBody>
      </p:sp>
      <p:sp>
        <p:nvSpPr>
          <p:cNvPr id="4" name="Slide Number Placeholder 3"/>
          <p:cNvSpPr>
            <a:spLocks noGrp="1"/>
          </p:cNvSpPr>
          <p:nvPr>
            <p:ph type="sldNum" sz="quarter" idx="10"/>
          </p:nvPr>
        </p:nvSpPr>
        <p:spPr/>
        <p:txBody>
          <a:bodyPr/>
          <a:lstStyle/>
          <a:p>
            <a:fld id="{FA5C45C3-4D87-C042-8E9C-244A24B2E9C2}" type="slidenum">
              <a:rPr lang="en-US" smtClean="0"/>
              <a:t>32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in summary…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Testing is good. You probably</a:t>
            </a:r>
            <a:r>
              <a:rPr lang="en-US" baseline="0" dirty="0" smtClean="0"/>
              <a:t> knew that, but I think it helps to keep saying it.</a:t>
            </a:r>
            <a:endParaRPr lang="en-US" dirty="0" smtClean="0"/>
          </a:p>
          <a:p>
            <a:endParaRPr lang="en-US" dirty="0" smtClean="0"/>
          </a:p>
          <a:p>
            <a:r>
              <a:rPr lang="en-US" dirty="0" smtClean="0"/>
              <a:t>Automation is also generally good. Consider the longer term repercussions</a:t>
            </a:r>
            <a:r>
              <a:rPr lang="en-US" baseline="0" dirty="0" smtClean="0"/>
              <a:t> of automation, is it going to save you time, this month, this year, is it going to mean you never break the same thing twice? Probably.</a:t>
            </a:r>
          </a:p>
          <a:p>
            <a:endParaRPr lang="en-US" baseline="0" dirty="0" smtClean="0"/>
          </a:p>
          <a:p>
            <a:r>
              <a:rPr lang="en-US" baseline="0" dirty="0" smtClean="0"/>
              <a:t>Don’t spend more time on expensive functional tests than you do on cheaper, faster code tests… unless you want to. Some automated testing is better than no automated testing.</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Manual testers should never be bored, give them the interesting stuff that a computer just can’t do. Let the computer do the rest.</a:t>
            </a:r>
            <a:r>
              <a:rPr lang="en-US" baseline="0" dirty="0" smtClean="0"/>
              <a:t> </a:t>
            </a:r>
            <a:r>
              <a:rPr lang="en-US" dirty="0" smtClean="0"/>
              <a:t>People</a:t>
            </a:r>
            <a:r>
              <a:rPr lang="en-US" baseline="0" dirty="0" smtClean="0"/>
              <a:t> </a:t>
            </a:r>
            <a:r>
              <a:rPr lang="en-US" dirty="0" smtClean="0"/>
              <a:t>are </a:t>
            </a:r>
            <a:r>
              <a:rPr lang="en-US" dirty="0" smtClean="0"/>
              <a:t>way better than computers at deciding</a:t>
            </a:r>
            <a:r>
              <a:rPr lang="en-US" baseline="0" dirty="0" smtClean="0"/>
              <a:t> what will annoy other people. You will always need manual </a:t>
            </a:r>
            <a:r>
              <a:rPr lang="en-US" baseline="0" dirty="0" smtClean="0"/>
              <a:t>testing.</a:t>
            </a:r>
            <a:endParaRPr lang="en-US" baseline="0" dirty="0" smtClean="0"/>
          </a:p>
          <a:p>
            <a:endParaRPr lang="en-US" baseline="0" dirty="0" smtClean="0"/>
          </a:p>
          <a:p>
            <a:r>
              <a:rPr lang="en-US" baseline="0" dirty="0" smtClean="0"/>
              <a:t>Has the effort we put into automation, of learning new tools, new languages, of creating the tests been worth </a:t>
            </a:r>
            <a:r>
              <a:rPr lang="en-US" baseline="0" dirty="0" smtClean="0"/>
              <a:t>it? </a:t>
            </a:r>
            <a:r>
              <a:rPr lang="en-US" baseline="0" dirty="0" smtClean="0"/>
              <a:t>Definitely. </a:t>
            </a:r>
            <a:r>
              <a:rPr lang="en-US" baseline="0" dirty="0" smtClean="0"/>
              <a:t>We find far fewer problems now, the problems we find are less serious, or more subtle, </a:t>
            </a:r>
            <a:r>
              <a:rPr lang="en-US" baseline="0" dirty="0" smtClean="0"/>
              <a:t>and we </a:t>
            </a:r>
            <a:r>
              <a:rPr lang="en-US" baseline="0" dirty="0" smtClean="0"/>
              <a:t>can focus on a level of quality that we couldn’t before. It’s been 6 months since we got a call from the UAT testers telling us that the app doesn’t load.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34</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a:t>
            </a:r>
            <a:r>
              <a:rPr lang="en-US" baseline="0" dirty="0" smtClean="0"/>
              <a:t> are</a:t>
            </a:r>
            <a:r>
              <a:rPr lang="en-US" dirty="0" smtClean="0"/>
              <a:t> a few links you might find interesting. The FT Labs open source libraries are on </a:t>
            </a:r>
            <a:r>
              <a:rPr lang="en-US" dirty="0" err="1" smtClean="0"/>
              <a:t>Github</a:t>
            </a:r>
            <a:r>
              <a:rPr lang="en-US" dirty="0" smtClean="0"/>
              <a:t>. There are some tutorials and articles on the Labs website. And for anyone interested in testing</a:t>
            </a:r>
            <a:r>
              <a:rPr lang="en-US" baseline="0" dirty="0" smtClean="0"/>
              <a:t> </a:t>
            </a:r>
            <a:r>
              <a:rPr lang="en-US" baseline="0" dirty="0" smtClean="0"/>
              <a:t>web, hybrid and native apps with the same test suites </a:t>
            </a:r>
            <a:r>
              <a:rPr lang="en-US" baseline="0" dirty="0" smtClean="0"/>
              <a:t>here are some links to projects which are attempting to enable that. And </a:t>
            </a:r>
            <a:r>
              <a:rPr lang="en-US" baseline="0" dirty="0" smtClean="0"/>
              <a:t>as I said, I recommend </a:t>
            </a:r>
            <a:r>
              <a:rPr lang="en-US" baseline="0" dirty="0" smtClean="0"/>
              <a:t>this talk by Alberto </a:t>
            </a:r>
            <a:r>
              <a:rPr lang="en-US" baseline="0" dirty="0" err="1" smtClean="0"/>
              <a:t>Savoia</a:t>
            </a:r>
            <a:r>
              <a:rPr lang="en-US" baseline="0" dirty="0" smtClean="0"/>
              <a:t> entitled “Test is Dead”.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35</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Thanks for listening!</a:t>
            </a:r>
          </a:p>
          <a:p>
            <a:endParaRPr lang="en-US" dirty="0" smtClean="0"/>
          </a:p>
          <a:p>
            <a:r>
              <a:rPr lang="en-US" dirty="0" smtClean="0"/>
              <a:t>If</a:t>
            </a:r>
            <a:r>
              <a:rPr lang="en-US" baseline="0" dirty="0" smtClean="0"/>
              <a:t> anyone is curious as to what the functional tests look like in action then find me afterwards and I can give you a demo on my laptop.</a:t>
            </a:r>
          </a:p>
          <a:p>
            <a:endParaRPr lang="en-US" baseline="0" dirty="0" smtClean="0"/>
          </a:p>
          <a:p>
            <a:r>
              <a:rPr lang="en-US" baseline="0" dirty="0" smtClean="0"/>
              <a:t>And, if you are a test automation engineer </a:t>
            </a:r>
            <a:r>
              <a:rPr lang="en-US" baseline="0" dirty="0" smtClean="0"/>
              <a:t>looking for a job let </a:t>
            </a:r>
            <a:r>
              <a:rPr lang="en-US" baseline="0" dirty="0" smtClean="0"/>
              <a:t>me know.</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36</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It now looks more like this including as of last week including the Android app which was the last platform to receive the new design.</a:t>
            </a:r>
          </a:p>
          <a:p>
            <a:endParaRPr lang="en-US" baseline="0" dirty="0" smtClean="0"/>
          </a:p>
          <a:p>
            <a:r>
              <a:rPr lang="en-US" baseline="0" dirty="0" smtClean="0"/>
              <a:t>What is a web app? It’s an app that is built with web technologies, or it’s a web page which supports </a:t>
            </a:r>
            <a:r>
              <a:rPr lang="en-US" baseline="0" dirty="0" err="1" smtClean="0"/>
              <a:t>behaviours</a:t>
            </a:r>
            <a:r>
              <a:rPr lang="en-US" baseline="0" dirty="0" smtClean="0"/>
              <a:t> people expect from an app. </a:t>
            </a:r>
            <a:r>
              <a:rPr lang="en-US" baseline="0" dirty="0" smtClean="0"/>
              <a:t>It works offline and all the HTML is generated on the client rather than the server. If </a:t>
            </a:r>
            <a:r>
              <a:rPr lang="en-US" baseline="0" dirty="0" smtClean="0"/>
              <a:t>anyone wants to discuss that more let’s leave it until after the talk.</a:t>
            </a:r>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cross-platform,</a:t>
            </a:r>
            <a:r>
              <a:rPr lang="en-US" baseline="0" dirty="0" smtClean="0"/>
              <a:t> all the versions of the app on all the platforms on all the screen sizes use the same code. On some platforms we wrap the app in some other code to allow access to platform specific features.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8.</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the Android app we</a:t>
            </a:r>
            <a:r>
              <a:rPr lang="en-US" baseline="0" dirty="0" smtClean="0"/>
              <a:t> have a Java wrapper containing a </a:t>
            </a:r>
            <a:r>
              <a:rPr lang="en-US" baseline="0" dirty="0" err="1" smtClean="0"/>
              <a:t>WebView</a:t>
            </a:r>
            <a:r>
              <a:rPr lang="en-US" baseline="0" dirty="0" smtClean="0"/>
              <a:t>, giving access to features like native sharing. For the Window app we have a similar arrangement but the wrapper code is also written in using HTML, JavaScript and CSS.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a:t>
            </a:r>
            <a:r>
              <a:rPr lang="en-US" baseline="0" dirty="0" smtClean="0"/>
              <a:t> </a:t>
            </a:r>
            <a:r>
              <a:rPr lang="en-US" dirty="0" smtClean="0"/>
              <a:t>you type app.ft.com into a </a:t>
            </a:r>
            <a:r>
              <a:rPr lang="en-US" dirty="0" smtClean="0"/>
              <a:t>modern browser </a:t>
            </a:r>
            <a:r>
              <a:rPr lang="en-US" dirty="0" smtClean="0"/>
              <a:t>there is a good chance it will work.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cross-platform nature of the web does not solve every problem, and presents a few, but it has been an excellent choice for the FT.</a:t>
            </a:r>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web app is developed by FT Labs (once upon a time known as Assanka). For those interested here is our URL, our </a:t>
            </a:r>
            <a:r>
              <a:rPr lang="en-US" baseline="0" dirty="0" err="1" smtClean="0"/>
              <a:t>Github</a:t>
            </a:r>
            <a:r>
              <a:rPr lang="en-US" baseline="0" dirty="0" smtClean="0"/>
              <a:t> page with our open source software and our Twitter handle.</a:t>
            </a:r>
          </a:p>
          <a:p>
            <a:endParaRPr lang="en-US" baseline="0" dirty="0" smtClean="0"/>
          </a:p>
          <a:p>
            <a:r>
              <a:rPr lang="en-US" baseline="0" dirty="0" smtClean="0"/>
              <a:t>At some point I will put these slides on the internet so you will be able to find these links again.</a:t>
            </a:r>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free content on</a:t>
            </a:r>
            <a:r>
              <a:rPr lang="en-US" baseline="0" dirty="0" smtClean="0"/>
              <a:t> </a:t>
            </a:r>
            <a:r>
              <a:rPr lang="en-US" baseline="0" dirty="0" err="1" smtClean="0"/>
              <a:t>ft.com</a:t>
            </a:r>
            <a:r>
              <a:rPr lang="en-US" baseline="0" dirty="0" smtClean="0"/>
              <a:t> and in the app but the majority of FT content is behind a pay-wall.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app has over 4 million users.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Digital</a:t>
            </a:r>
            <a:r>
              <a:rPr lang="en-US" baseline="0" dirty="0" smtClean="0"/>
              <a:t> subscribers have increased 24% year on year to almost 387,000.</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Mobile devices generate 60% of subscriber consumption, 40% of total traffic and a quarter of new subscriptions.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t>
            </a:r>
            <a:r>
              <a:rPr lang="en-US" dirty="0" smtClean="0"/>
              <a:t>FT focuses on digital</a:t>
            </a:r>
            <a:r>
              <a:rPr lang="en-US" baseline="0" dirty="0" smtClean="0"/>
              <a:t> first, </a:t>
            </a:r>
            <a:r>
              <a:rPr lang="en-US" baseline="0" dirty="0" smtClean="0"/>
              <a:t>and the </a:t>
            </a:r>
            <a:r>
              <a:rPr lang="en-US" baseline="0" dirty="0" smtClean="0"/>
              <a:t>d</a:t>
            </a:r>
            <a:r>
              <a:rPr lang="en-US" dirty="0" smtClean="0"/>
              <a:t>igital use is being driven by mobile.</a:t>
            </a:r>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app architecture is</a:t>
            </a:r>
            <a:r>
              <a:rPr lang="en-US" baseline="0" dirty="0" smtClean="0"/>
              <a:t> roughly a HTML, JavaScript and CSS frontend and a PHP backend.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you some idea of scale we have over (1100) eleven hundred files in the front end architecture; this is a software engineering project with software engineering problems to solve.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version control we use </a:t>
            </a:r>
            <a:r>
              <a:rPr lang="en-US" baseline="0" dirty="0" err="1" smtClean="0"/>
              <a:t>Git</a:t>
            </a:r>
            <a:r>
              <a:rPr lang="en-US" baseline="0" dirty="0" smtClean="0"/>
              <a:t> and </a:t>
            </a:r>
            <a:r>
              <a:rPr lang="en-US" baseline="0" dirty="0" err="1" smtClean="0"/>
              <a:t>Github</a:t>
            </a:r>
            <a:r>
              <a:rPr lang="en-US" baseline="0" dirty="0" smtClean="0"/>
              <a:t> Enterprise which is the “host it yourselves” version of </a:t>
            </a:r>
            <a:r>
              <a:rPr lang="en-US" baseline="0" dirty="0" err="1" smtClean="0"/>
              <a:t>Github</a:t>
            </a:r>
            <a:r>
              <a:rPr lang="en-US" baseline="0" dirty="0" smtClean="0"/>
              <a:t>, and we use software called Jenkins </a:t>
            </a:r>
            <a:r>
              <a:rPr lang="en-US" baseline="0" dirty="0" smtClean="0"/>
              <a:t>for continuous integration – if you aren’t familiar with continuous integration it largely means building and testing your project </a:t>
            </a:r>
            <a:r>
              <a:rPr lang="en-US" baseline="0" dirty="0" smtClean="0"/>
              <a:t>when changes are made to the code or other project related resources.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hyperlink" Target="http://www.exampler.com/old-blog/2003/08/21/%23agile-testing-project-1"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ocs.seleniumhq.org/projects/webdriv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8" Type="http://schemas.openxmlformats.org/officeDocument/2006/relationships/hyperlink" Target="http://www.youtube.com/watch?v=X1jWe5rOu3g&amp;list=WLDAC5B76AFE3CF819"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FT Web App and Automated Testing</a:t>
            </a:r>
            <a:endParaRPr lang="en-US" sz="3600" dirty="0">
              <a:solidFill>
                <a:srgbClr val="FFF5E9"/>
              </a:solidFill>
            </a:endParaRPr>
          </a:p>
        </p:txBody>
      </p:sp>
      <p:sp>
        <p:nvSpPr>
          <p:cNvPr id="3" name="Subtitle 2"/>
          <p:cNvSpPr>
            <a:spLocks noGrp="1"/>
          </p:cNvSpPr>
          <p:nvPr>
            <p:ph type="subTitle" idx="1"/>
          </p:nvPr>
        </p:nvSpPr>
        <p:spPr>
          <a:xfrm>
            <a:off x="3326584" y="3081058"/>
            <a:ext cx="5524000" cy="728428"/>
          </a:xfrm>
        </p:spPr>
        <p:txBody>
          <a:bodyPr>
            <a:normAutofit/>
          </a:bodyPr>
          <a:lstStyle/>
          <a:p>
            <a:r>
              <a:rPr lang="en-US" sz="2800" dirty="0" smtClean="0">
                <a:solidFill>
                  <a:srgbClr val="FFF5E9"/>
                </a:solidFill>
              </a:rPr>
              <a:t>Automated testing is good</a:t>
            </a: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mc:Choice xmlns:p14="http://schemas.microsoft.com/office/powerpoint/2010/main" Requires="p14">
      <p:transition spd="slow" p14:dur="2000" advTm="12163"/>
    </mc:Choice>
    <mc:Fallback>
      <p:transition xmlns:p14="http://schemas.microsoft.com/office/powerpoint/2010/main" spd="slow" advTm="1216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What sort of testing?</a:t>
            </a:r>
            <a:endParaRPr lang="en-US" dirty="0"/>
          </a:p>
        </p:txBody>
      </p:sp>
    </p:spTree>
    <p:extLst>
      <p:ext uri="{BB962C8B-B14F-4D97-AF65-F5344CB8AC3E}">
        <p14:creationId xmlns:p14="http://schemas.microsoft.com/office/powerpoint/2010/main" val="3943198741"/>
      </p:ext>
    </p:extLst>
  </p:cSld>
  <p:clrMapOvr>
    <a:masterClrMapping/>
  </p:clrMapOvr>
  <mc:AlternateContent xmlns:mc="http://schemas.openxmlformats.org/markup-compatibility/2006">
    <mc:Choice xmlns:p14="http://schemas.microsoft.com/office/powerpoint/2010/main" Requires="p14">
      <p:transition spd="slow" p14:dur="2000" advTm="7610"/>
    </mc:Choice>
    <mc:Fallback>
      <p:transition xmlns:p14="http://schemas.microsoft.com/office/powerpoint/2010/main" spd="slow" advTm="761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88827" y="2033576"/>
            <a:ext cx="2572451" cy="1439"/>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415021"/>
            <a:ext cx="2110822" cy="707886"/>
          </a:xfrm>
          <a:prstGeom prst="rect">
            <a:avLst/>
          </a:prstGeom>
          <a:noFill/>
        </p:spPr>
        <p:txBody>
          <a:bodyPr wrap="square" rtlCol="0">
            <a:spAutoFit/>
          </a:bodyPr>
          <a:lstStyle/>
          <a:p>
            <a:pPr algn="ctr"/>
            <a:r>
              <a:rPr lang="en-US" sz="2000" dirty="0" smtClean="0"/>
              <a:t>Functional (GUI) Testing</a:t>
            </a:r>
            <a:endParaRPr lang="en-US" sz="2000" dirty="0"/>
          </a:p>
        </p:txBody>
      </p:sp>
      <p:sp>
        <p:nvSpPr>
          <p:cNvPr id="15" name="TextBox 14"/>
          <p:cNvSpPr txBox="1"/>
          <p:nvPr/>
        </p:nvSpPr>
        <p:spPr>
          <a:xfrm>
            <a:off x="3396861" y="3885797"/>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246823" y="3483945"/>
            <a:ext cx="4658609" cy="20407"/>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a:off x="1416476" y="4671440"/>
            <a:ext cx="6317154" cy="954"/>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mc:AlternateContent xmlns:mc="http://schemas.openxmlformats.org/markup-compatibility/2006">
    <mc:Choice xmlns:p14="http://schemas.microsoft.com/office/powerpoint/2010/main" Requires="p14">
      <p:transition spd="slow" p14:dur="2000" advTm="18743"/>
    </mc:Choice>
    <mc:Fallback>
      <p:transition xmlns:p14="http://schemas.microsoft.com/office/powerpoint/2010/main" spd="slow" advTm="18743"/>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mc:Choice xmlns:p14="http://schemas.microsoft.com/office/powerpoint/2010/main" Requires="p14">
      <p:transition spd="slow" p14:dur="2000" advTm="10392"/>
    </mc:Choice>
    <mc:Fallback>
      <p:transition xmlns:p14="http://schemas.microsoft.com/office/powerpoint/2010/main" spd="slow" advTm="10392"/>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mc:AlternateContent xmlns:mc="http://schemas.openxmlformats.org/markup-compatibility/2006">
    <mc:Choice xmlns:p14="http://schemas.microsoft.com/office/powerpoint/2010/main" Requires="p14">
      <p:transition spd="slow" p14:dur="2000" advTm="29724"/>
    </mc:Choice>
    <mc:Fallback>
      <p:transition xmlns:p14="http://schemas.microsoft.com/office/powerpoint/2010/main" spd="slow" advTm="29724"/>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is the point of automated testing?</a:t>
            </a:r>
            <a:endParaRPr lang="en-US" dirty="0"/>
          </a:p>
        </p:txBody>
      </p:sp>
    </p:spTree>
    <p:extLst>
      <p:ext uri="{BB962C8B-B14F-4D97-AF65-F5344CB8AC3E}">
        <p14:creationId xmlns:p14="http://schemas.microsoft.com/office/powerpoint/2010/main" val="4086048375"/>
      </p:ext>
    </p:extLst>
  </p:cSld>
  <p:clrMapOvr>
    <a:masterClrMapping/>
  </p:clrMapOvr>
  <mc:AlternateContent xmlns:mc="http://schemas.openxmlformats.org/markup-compatibility/2006">
    <mc:Choice xmlns:p14="http://schemas.microsoft.com/office/powerpoint/2010/main" Requires="p14">
      <p:transition spd="slow" p14:dur="2000" advTm="26734"/>
    </mc:Choice>
    <mc:Fallback>
      <p:transition xmlns:p14="http://schemas.microsoft.com/office/powerpoint/2010/main" spd="slow" advTm="26734"/>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t>
            </a:r>
            <a:r>
              <a:rPr lang="en-US" dirty="0" smtClean="0"/>
              <a:t>automated testing</a:t>
            </a:r>
            <a:r>
              <a:rPr lang="en-US" dirty="0"/>
              <a:t>?</a:t>
            </a:r>
          </a:p>
        </p:txBody>
      </p:sp>
      <p:sp>
        <p:nvSpPr>
          <p:cNvPr id="3" name="Content Placeholder 2"/>
          <p:cNvSpPr>
            <a:spLocks noGrp="1"/>
          </p:cNvSpPr>
          <p:nvPr>
            <p:ph idx="1"/>
          </p:nvPr>
        </p:nvSpPr>
        <p:spPr/>
        <p:txBody>
          <a:bodyPr/>
          <a:lstStyle/>
          <a:p>
            <a:r>
              <a:rPr lang="en-US" dirty="0" smtClean="0"/>
              <a:t>To speed up and aid in code design and refactoring.</a:t>
            </a:r>
          </a:p>
          <a:p>
            <a:r>
              <a:rPr lang="en-US" dirty="0" smtClean="0"/>
              <a:t>To give fast feedback to developers – let them focus on innovation.</a:t>
            </a:r>
          </a:p>
          <a:p>
            <a:r>
              <a:rPr lang="en-US" dirty="0" smtClean="0"/>
              <a:t>Making sure the product isn’t broken.</a:t>
            </a:r>
          </a:p>
          <a:p>
            <a:r>
              <a:rPr lang="en-US" dirty="0" smtClean="0"/>
              <a:t>Allow manual testers to do what only a human can do.</a:t>
            </a:r>
            <a:endParaRPr lang="en-US" dirty="0"/>
          </a:p>
          <a:p>
            <a:endParaRPr lang="en-US" dirty="0"/>
          </a:p>
        </p:txBody>
      </p:sp>
    </p:spTree>
    <p:extLst>
      <p:ext uri="{BB962C8B-B14F-4D97-AF65-F5344CB8AC3E}">
        <p14:creationId xmlns:p14="http://schemas.microsoft.com/office/powerpoint/2010/main" val="3929674638"/>
      </p:ext>
    </p:extLst>
  </p:cSld>
  <p:clrMapOvr>
    <a:masterClrMapping/>
  </p:clrMapOvr>
  <mc:AlternateContent xmlns:mc="http://schemas.openxmlformats.org/markup-compatibility/2006">
    <mc:Choice xmlns:p14="http://schemas.microsoft.com/office/powerpoint/2010/main" Requires="p14">
      <p:transition spd="slow" p14:dur="2000" advTm="61056"/>
    </mc:Choice>
    <mc:Fallback>
      <p:transition xmlns:p14="http://schemas.microsoft.com/office/powerpoint/2010/main" spd="slow" advTm="61056"/>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t>
            </a:r>
            <a:r>
              <a:rPr lang="en-US" dirty="0" smtClean="0"/>
              <a:t>automated testing</a:t>
            </a:r>
            <a:r>
              <a:rPr lang="en-US" dirty="0"/>
              <a:t>?</a:t>
            </a:r>
          </a:p>
        </p:txBody>
      </p:sp>
      <p:pic>
        <p:nvPicPr>
          <p:cNvPr id="6" name="Content Placeholder 5" descr="test-matrix.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3" r="101"/>
          <a:stretch/>
        </p:blipFill>
        <p:spPr>
          <a:xfrm>
            <a:off x="1835211" y="1710369"/>
            <a:ext cx="5473578" cy="3336781"/>
          </a:xfrm>
        </p:spPr>
      </p:pic>
      <p:sp>
        <p:nvSpPr>
          <p:cNvPr id="5" name="TextBox 4"/>
          <p:cNvSpPr txBox="1"/>
          <p:nvPr/>
        </p:nvSpPr>
        <p:spPr>
          <a:xfrm>
            <a:off x="455877" y="5405001"/>
            <a:ext cx="7818216" cy="1323439"/>
          </a:xfrm>
          <a:prstGeom prst="rect">
            <a:avLst/>
          </a:prstGeom>
          <a:noFill/>
        </p:spPr>
        <p:txBody>
          <a:bodyPr wrap="none" rtlCol="0">
            <a:spAutoFit/>
          </a:bodyPr>
          <a:lstStyle/>
          <a:p>
            <a:r>
              <a:rPr lang="en-US" sz="2000" dirty="0" smtClean="0"/>
              <a:t>Testing quadrants</a:t>
            </a:r>
          </a:p>
          <a:p>
            <a:r>
              <a:rPr lang="en-US" sz="2000" dirty="0" smtClean="0"/>
              <a:t>Source: Brian </a:t>
            </a:r>
            <a:r>
              <a:rPr lang="en-US" sz="2000" dirty="0" err="1" smtClean="0"/>
              <a:t>Marick</a:t>
            </a:r>
            <a:endParaRPr lang="en-US" sz="2000" dirty="0" smtClean="0"/>
          </a:p>
          <a:p>
            <a:r>
              <a:rPr lang="en-US" sz="2000" dirty="0" smtClean="0">
                <a:hlinkClick r:id="rId4"/>
              </a:rPr>
              <a:t>http</a:t>
            </a:r>
            <a:r>
              <a:rPr lang="en-US" sz="2000" dirty="0">
                <a:hlinkClick r:id="rId4"/>
              </a:rPr>
              <a:t>://www.exampler.com/old-blog/2003/08/21/#agile-testing-project-</a:t>
            </a:r>
            <a:r>
              <a:rPr lang="en-US" sz="2000" dirty="0" smtClean="0">
                <a:hlinkClick r:id="rId4"/>
              </a:rPr>
              <a:t>1</a:t>
            </a:r>
            <a:endParaRPr lang="en-US" sz="2000" dirty="0"/>
          </a:p>
          <a:p>
            <a:endParaRPr lang="en-US" sz="2000" dirty="0" smtClean="0"/>
          </a:p>
        </p:txBody>
      </p:sp>
    </p:spTree>
    <p:extLst>
      <p:ext uri="{BB962C8B-B14F-4D97-AF65-F5344CB8AC3E}">
        <p14:creationId xmlns:p14="http://schemas.microsoft.com/office/powerpoint/2010/main" val="2801317657"/>
      </p:ext>
    </p:extLst>
  </p:cSld>
  <p:clrMapOvr>
    <a:masterClrMapping/>
  </p:clrMapOvr>
  <mc:AlternateContent xmlns:mc="http://schemas.openxmlformats.org/markup-compatibility/2006">
    <mc:Choice xmlns:p14="http://schemas.microsoft.com/office/powerpoint/2010/main" Requires="p14">
      <p:transition spd="slow" p14:dur="2000" advTm="72960"/>
    </mc:Choice>
    <mc:Fallback>
      <p:transition xmlns:p14="http://schemas.microsoft.com/office/powerpoint/2010/main" spd="slow" advTm="7296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mc:AlternateContent xmlns:mc="http://schemas.openxmlformats.org/markup-compatibility/2006">
    <mc:Choice xmlns:p14="http://schemas.microsoft.com/office/powerpoint/2010/main" Requires="p14">
      <p:transition spd="slow" p14:dur="2000" advTm="11156"/>
    </mc:Choice>
    <mc:Fallback>
      <p:transition xmlns:p14="http://schemas.microsoft.com/office/powerpoint/2010/main" spd="slow" advTm="11156"/>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testing.</a:t>
            </a:r>
          </a:p>
          <a:p>
            <a:r>
              <a:rPr lang="en-US" dirty="0" smtClean="0"/>
              <a:t>No automated functional tests.</a:t>
            </a:r>
          </a:p>
          <a:p>
            <a:r>
              <a:rPr lang="en-US" dirty="0" smtClean="0"/>
              <a:t>Quite a few automated integration (unitish) 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mc:AlternateContent xmlns:mc="http://schemas.openxmlformats.org/markup-compatibility/2006">
    <mc:Choice xmlns:p14="http://schemas.microsoft.com/office/powerpoint/2010/main" Requires="p14">
      <p:transition spd="slow" p14:dur="2000" advTm="23295"/>
    </mc:Choice>
    <mc:Fallback>
      <p:transition xmlns:p14="http://schemas.microsoft.com/office/powerpoint/2010/main" spd="slow" advTm="23295"/>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mc:Choice xmlns:p14="http://schemas.microsoft.com/office/powerpoint/2010/main" Requires="p14">
      <p:transition spd="slow" p14:dur="2000" advTm="3464"/>
    </mc:Choice>
    <mc:Fallback>
      <p:transition xmlns:p14="http://schemas.microsoft.com/office/powerpoint/2010/main" spd="slow" advTm="3464"/>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mc:Choice xmlns:p14="http://schemas.microsoft.com/office/powerpoint/2010/main" Requires="p14">
      <p:transition spd="slow" p14:dur="2000" advTm="18273"/>
    </mc:Choice>
    <mc:Fallback>
      <p:transition xmlns:p14="http://schemas.microsoft.com/office/powerpoint/2010/main" spd="slow" advTm="18273"/>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testing – but finding many fewer issues and less serious issues.</a:t>
            </a:r>
          </a:p>
          <a:p>
            <a:r>
              <a:rPr lang="en-US" dirty="0" smtClean="0"/>
              <a:t>Lots of automated functional tests.</a:t>
            </a:r>
          </a:p>
          <a:p>
            <a:r>
              <a:rPr lang="en-US" dirty="0" smtClean="0"/>
              <a:t>Lots of automated integration (unitish) tests including…</a:t>
            </a:r>
          </a:p>
          <a:p>
            <a:r>
              <a:rPr lang="en-US" dirty="0" smtClean="0"/>
              <a:t>JavaScript tests of required-in modules –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mc:AlternateContent xmlns:mc="http://schemas.openxmlformats.org/markup-compatibility/2006">
    <mc:Choice xmlns:p14="http://schemas.microsoft.com/office/powerpoint/2010/main" Requires="p14">
      <p:transition spd="slow" p14:dur="2000" advTm="53211"/>
    </mc:Choice>
    <mc:Fallback>
      <p:transition xmlns:p14="http://schemas.microsoft.com/office/powerpoint/2010/main" spd="slow" advTm="53211"/>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407319"/>
            <a:ext cx="7772400" cy="1362076"/>
          </a:xfrm>
        </p:spPr>
        <p:txBody>
          <a:bodyPr/>
          <a:lstStyle/>
          <a:p>
            <a:r>
              <a:rPr lang="en-US" dirty="0" smtClean="0"/>
              <a:t>Automated </a:t>
            </a:r>
            <a:r>
              <a:rPr lang="en-US" dirty="0"/>
              <a:t>f</a:t>
            </a:r>
            <a:r>
              <a:rPr lang="en-US" dirty="0" smtClean="0"/>
              <a:t>unctional testing</a:t>
            </a:r>
            <a:endParaRPr lang="en-US" dirty="0"/>
          </a:p>
        </p:txBody>
      </p:sp>
    </p:spTree>
    <p:extLst>
      <p:ext uri="{BB962C8B-B14F-4D97-AF65-F5344CB8AC3E}">
        <p14:creationId xmlns:p14="http://schemas.microsoft.com/office/powerpoint/2010/main" val="2893045873"/>
      </p:ext>
    </p:extLst>
  </p:cSld>
  <p:clrMapOvr>
    <a:masterClrMapping/>
  </p:clrMapOvr>
  <mc:AlternateContent xmlns:mc="http://schemas.openxmlformats.org/markup-compatibility/2006">
    <mc:Choice xmlns:p14="http://schemas.microsoft.com/office/powerpoint/2010/main" Requires="p14">
      <p:transition spd="slow" p14:dur="2000" advTm="19497"/>
    </mc:Choice>
    <mc:Fallback>
      <p:transition xmlns:p14="http://schemas.microsoft.com/office/powerpoint/2010/main" spd="slow" advTm="19497"/>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functional testing</a:t>
            </a:r>
            <a:endParaRPr lang="en-US" dirty="0"/>
          </a:p>
        </p:txBody>
      </p:sp>
      <p:sp>
        <p:nvSpPr>
          <p:cNvPr id="3" name="Content Placeholder 2"/>
          <p:cNvSpPr>
            <a:spLocks noGrp="1"/>
          </p:cNvSpPr>
          <p:nvPr>
            <p:ph idx="1"/>
          </p:nvPr>
        </p:nvSpPr>
        <p:spPr/>
        <p:txBody>
          <a:bodyPr/>
          <a:lstStyle/>
          <a:p>
            <a:r>
              <a:rPr lang="en-US" dirty="0" smtClean="0"/>
              <a:t>We use </a:t>
            </a:r>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Tests run in browsers, most of the problems we used to catch manually were cross-platform.</a:t>
            </a:r>
          </a:p>
          <a:p>
            <a:r>
              <a:rPr lang="en-US" dirty="0" smtClean="0"/>
              <a:t>Tests are written in Java but could have been written in most languages.</a:t>
            </a:r>
            <a:endParaRPr lang="en-US" dirty="0"/>
          </a:p>
        </p:txBody>
      </p:sp>
    </p:spTree>
    <p:extLst>
      <p:ext uri="{BB962C8B-B14F-4D97-AF65-F5344CB8AC3E}">
        <p14:creationId xmlns:p14="http://schemas.microsoft.com/office/powerpoint/2010/main" val="347477005"/>
      </p:ext>
    </p:extLst>
  </p:cSld>
  <p:clrMapOvr>
    <a:masterClrMapping/>
  </p:clrMapOvr>
  <mc:AlternateContent xmlns:mc="http://schemas.openxmlformats.org/markup-compatibility/2006">
    <mc:Choice xmlns:p14="http://schemas.microsoft.com/office/powerpoint/2010/main" Requires="p14">
      <p:transition spd="slow" p14:dur="2000" advTm="75010"/>
    </mc:Choice>
    <mc:Fallback>
      <p:transition xmlns:p14="http://schemas.microsoft.com/office/powerpoint/2010/main" spd="slow" advTm="7501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Jenkins</a:t>
            </a:r>
            <a:endParaRPr lang="en-US" dirty="0"/>
          </a:p>
        </p:txBody>
      </p:sp>
    </p:spTree>
    <p:extLst>
      <p:ext uri="{BB962C8B-B14F-4D97-AF65-F5344CB8AC3E}">
        <p14:creationId xmlns:p14="http://schemas.microsoft.com/office/powerpoint/2010/main" val="1459052604"/>
      </p:ext>
    </p:extLst>
  </p:cSld>
  <p:clrMapOvr>
    <a:masterClrMapping/>
  </p:clrMapOvr>
  <mc:AlternateContent xmlns:mc="http://schemas.openxmlformats.org/markup-compatibility/2006">
    <mc:Choice xmlns:p14="http://schemas.microsoft.com/office/powerpoint/2010/main" Requires="p14">
      <p:transition spd="slow" p14:dur="2000" advTm="6047"/>
    </mc:Choice>
    <mc:Fallback>
      <p:transition xmlns:p14="http://schemas.microsoft.com/office/powerpoint/2010/main" spd="slow" advTm="6047"/>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passing</a:t>
            </a:r>
            <a:endParaRPr lang="en-US" dirty="0"/>
          </a:p>
        </p:txBody>
      </p:sp>
      <p:pic>
        <p:nvPicPr>
          <p:cNvPr id="4" name="Content Placeholder 3" descr="jenkinsBlue.jpg"/>
          <p:cNvPicPr>
            <a:picLocks noGrp="1" noChangeAspect="1"/>
          </p:cNvPicPr>
          <p:nvPr>
            <p:ph idx="1"/>
          </p:nvPr>
        </p:nvPicPr>
        <p:blipFill>
          <a:blip r:embed="rId3">
            <a:extLst>
              <a:ext uri="{28A0092B-C50C-407E-A947-70E740481C1C}">
                <a14:useLocalDpi xmlns:a14="http://schemas.microsoft.com/office/drawing/2010/main" val="0"/>
              </a:ext>
            </a:extLst>
          </a:blip>
          <a:srcRect t="7287" b="7287"/>
          <a:stretch>
            <a:fillRect/>
          </a:stretch>
        </p:blipFill>
        <p:spPr/>
      </p:pic>
    </p:spTree>
    <p:extLst>
      <p:ext uri="{BB962C8B-B14F-4D97-AF65-F5344CB8AC3E}">
        <p14:creationId xmlns:p14="http://schemas.microsoft.com/office/powerpoint/2010/main" val="1842357725"/>
      </p:ext>
    </p:extLst>
  </p:cSld>
  <p:clrMapOvr>
    <a:masterClrMapping/>
  </p:clrMapOvr>
  <mc:AlternateContent xmlns:mc="http://schemas.openxmlformats.org/markup-compatibility/2006">
    <mc:Choice xmlns:p14="http://schemas.microsoft.com/office/powerpoint/2010/main" Requires="p14">
      <p:transition spd="slow" p14:dur="2000" advTm="21079"/>
    </mc:Choice>
    <mc:Fallback>
      <p:transition xmlns:p14="http://schemas.microsoft.com/office/powerpoint/2010/main" spd="slow" advTm="21079"/>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failing</a:t>
            </a:r>
            <a:endParaRPr lang="en-US" dirty="0"/>
          </a:p>
        </p:txBody>
      </p:sp>
      <p:pic>
        <p:nvPicPr>
          <p:cNvPr id="5" name="Content Placeholder 4" descr="jenkinsRed.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082" r="-6082"/>
          <a:stretch/>
        </p:blipFill>
        <p:spPr>
          <a:xfrm>
            <a:off x="5150357" y="178657"/>
            <a:ext cx="2384954" cy="6414627"/>
          </a:xfrm>
        </p:spPr>
      </p:pic>
    </p:spTree>
    <p:extLst>
      <p:ext uri="{BB962C8B-B14F-4D97-AF65-F5344CB8AC3E}">
        <p14:creationId xmlns:p14="http://schemas.microsoft.com/office/powerpoint/2010/main" val="4079028417"/>
      </p:ext>
    </p:extLst>
  </p:cSld>
  <p:clrMapOvr>
    <a:masterClrMapping/>
  </p:clrMapOvr>
  <mc:AlternateContent xmlns:mc="http://schemas.openxmlformats.org/markup-compatibility/2006">
    <mc:Choice xmlns:p14="http://schemas.microsoft.com/office/powerpoint/2010/main" Requires="p14">
      <p:transition spd="slow" p14:dur="2000" advTm="7290"/>
    </mc:Choice>
    <mc:Fallback>
      <p:transition xmlns:p14="http://schemas.microsoft.com/office/powerpoint/2010/main" spd="slow" advTm="729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420877"/>
            <a:ext cx="7772400" cy="1362076"/>
          </a:xfrm>
        </p:spPr>
        <p:txBody>
          <a:bodyPr/>
          <a:lstStyle/>
          <a:p>
            <a:r>
              <a:rPr lang="en-US" dirty="0" smtClean="0"/>
              <a:t>Pull requests and code reviews</a:t>
            </a:r>
            <a:endParaRPr lang="en-US" dirty="0"/>
          </a:p>
        </p:txBody>
      </p:sp>
    </p:spTree>
    <p:extLst>
      <p:ext uri="{BB962C8B-B14F-4D97-AF65-F5344CB8AC3E}">
        <p14:creationId xmlns:p14="http://schemas.microsoft.com/office/powerpoint/2010/main" val="3296574771"/>
      </p:ext>
    </p:extLst>
  </p:cSld>
  <p:clrMapOvr>
    <a:masterClrMapping/>
  </p:clrMapOvr>
  <mc:AlternateContent xmlns:mc="http://schemas.openxmlformats.org/markup-compatibility/2006">
    <mc:Choice xmlns:p14="http://schemas.microsoft.com/office/powerpoint/2010/main" Requires="p14">
      <p:transition spd="slow" p14:dur="2000" advTm="10817"/>
    </mc:Choice>
    <mc:Fallback>
      <p:transition xmlns:p14="http://schemas.microsoft.com/office/powerpoint/2010/main" spd="slow" advTm="10817"/>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4" name="Content Placeholder 3" descr="pull-request.png"/>
          <p:cNvPicPr>
            <a:picLocks noGrp="1" noChangeAspect="1"/>
          </p:cNvPicPr>
          <p:nvPr>
            <p:ph idx="1"/>
          </p:nvPr>
        </p:nvPicPr>
        <p:blipFill>
          <a:blip r:embed="rId3">
            <a:extLst>
              <a:ext uri="{28A0092B-C50C-407E-A947-70E740481C1C}">
                <a14:useLocalDpi xmlns:a14="http://schemas.microsoft.com/office/drawing/2010/main" val="0"/>
              </a:ext>
            </a:extLst>
          </a:blip>
          <a:srcRect l="-6822" r="-6822"/>
          <a:stretch>
            <a:fillRect/>
          </a:stretch>
        </p:blipFill>
        <p:spPr>
          <a:xfrm>
            <a:off x="104314" y="1374813"/>
            <a:ext cx="9039686" cy="4971479"/>
          </a:xfrm>
        </p:spPr>
      </p:pic>
    </p:spTree>
    <p:extLst>
      <p:ext uri="{BB962C8B-B14F-4D97-AF65-F5344CB8AC3E}">
        <p14:creationId xmlns:p14="http://schemas.microsoft.com/office/powerpoint/2010/main" val="767752921"/>
      </p:ext>
    </p:extLst>
  </p:cSld>
  <p:clrMapOvr>
    <a:masterClrMapping/>
  </p:clrMapOvr>
  <mc:AlternateContent xmlns:mc="http://schemas.openxmlformats.org/markup-compatibility/2006">
    <mc:Choice xmlns:p14="http://schemas.microsoft.com/office/powerpoint/2010/main" Requires="p14">
      <p:transition spd="slow" p14:dur="2000" advTm="35326"/>
    </mc:Choice>
    <mc:Fallback>
      <p:transition xmlns:p14="http://schemas.microsoft.com/office/powerpoint/2010/main" spd="slow" advTm="35326"/>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5" name="Content Placeholder 4" descr="pull-request2.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345" b="-1345"/>
          <a:stretch/>
        </p:blipFill>
        <p:spPr>
          <a:xfrm>
            <a:off x="239370" y="1987383"/>
            <a:ext cx="8667563" cy="2398351"/>
          </a:xfrm>
        </p:spPr>
      </p:pic>
    </p:spTree>
    <p:extLst>
      <p:ext uri="{BB962C8B-B14F-4D97-AF65-F5344CB8AC3E}">
        <p14:creationId xmlns:p14="http://schemas.microsoft.com/office/powerpoint/2010/main" val="1286353879"/>
      </p:ext>
    </p:extLst>
  </p:cSld>
  <p:clrMapOvr>
    <a:masterClrMapping/>
  </p:clrMapOvr>
  <mc:AlternateContent xmlns:mc="http://schemas.openxmlformats.org/markup-compatibility/2006">
    <mc:Choice xmlns:p14="http://schemas.microsoft.com/office/powerpoint/2010/main" Requires="p14">
      <p:transition spd="slow" p14:dur="2000" advTm="9004"/>
    </mc:Choice>
    <mc:Fallback>
      <p:transition xmlns:p14="http://schemas.microsoft.com/office/powerpoint/2010/main" spd="slow" advTm="9004"/>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mc:AlternateContent xmlns:mc="http://schemas.openxmlformats.org/markup-compatibility/2006">
    <mc:Choice xmlns:p14="http://schemas.microsoft.com/office/powerpoint/2010/main" Requires="p14">
      <p:transition spd="slow" p14:dur="2000" advTm="14561"/>
    </mc:Choice>
    <mc:Fallback>
      <p:transition xmlns:p14="http://schemas.microsoft.com/office/powerpoint/2010/main" spd="slow" advTm="14561"/>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mc:Choice xmlns:p14="http://schemas.microsoft.com/office/powerpoint/2010/main" Requires="p14">
      <p:transition spd="slow" p14:dur="2000" advTm="10609"/>
    </mc:Choice>
    <mc:Fallback>
      <p:transition xmlns:p14="http://schemas.microsoft.com/office/powerpoint/2010/main" spd="slow" advTm="10609"/>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branch.</a:t>
            </a:r>
          </a:p>
          <a:p>
            <a:endParaRPr lang="en-US" dirty="0" smtClean="0"/>
          </a:p>
          <a:p>
            <a:endParaRPr lang="en-US" dirty="0"/>
          </a:p>
          <a:p>
            <a:endParaRPr lang="en-US" dirty="0" smtClean="0"/>
          </a:p>
          <a:p>
            <a:r>
              <a:rPr lang="en-US" dirty="0" smtClean="0"/>
              <a:t>When the main branch changes, and periodically outside working hours.</a:t>
            </a:r>
          </a:p>
          <a:p>
            <a:r>
              <a:rPr lang="en-US" dirty="0" smtClean="0"/>
              <a:t>Hourly against the live product.</a:t>
            </a:r>
            <a:endParaRPr lang="en-US" dirty="0"/>
          </a:p>
        </p:txBody>
      </p:sp>
      <p:pic>
        <p:nvPicPr>
          <p:cNvPr id="5" name="Picture 4" descr="pr-t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34" y="2712101"/>
            <a:ext cx="8072532" cy="1672167"/>
          </a:xfrm>
          <a:prstGeom prst="rect">
            <a:avLst/>
          </a:prstGeom>
        </p:spPr>
      </p:pic>
    </p:spTree>
    <p:extLst>
      <p:ext uri="{BB962C8B-B14F-4D97-AF65-F5344CB8AC3E}">
        <p14:creationId xmlns:p14="http://schemas.microsoft.com/office/powerpoint/2010/main" val="865881121"/>
      </p:ext>
    </p:extLst>
  </p:cSld>
  <p:clrMapOvr>
    <a:masterClrMapping/>
  </p:clrMapOvr>
  <mc:AlternateContent xmlns:mc="http://schemas.openxmlformats.org/markup-compatibility/2006">
    <mc:Choice xmlns:p14="http://schemas.microsoft.com/office/powerpoint/2010/main" Requires="p14">
      <p:transition spd="slow" p14:dur="2000" advTm="98542"/>
    </mc:Choice>
    <mc:Fallback>
      <p:transition xmlns:p14="http://schemas.microsoft.com/office/powerpoint/2010/main" spd="slow" advTm="98542"/>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mc:AlternateContent xmlns:mc="http://schemas.openxmlformats.org/markup-compatibility/2006">
    <mc:Choice xmlns:p14="http://schemas.microsoft.com/office/powerpoint/2010/main" Requires="p14">
      <p:transition spd="slow" p14:dur="2000" advTm="11921"/>
    </mc:Choice>
    <mc:Fallback>
      <p:transition xmlns:p14="http://schemas.microsoft.com/office/powerpoint/2010/main" spd="slow" advTm="11921"/>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normAutofit lnSpcReduction="10000"/>
          </a:bodyPr>
          <a:lstStyle/>
          <a:p>
            <a:r>
              <a:rPr lang="en-US" dirty="0" smtClean="0"/>
              <a:t>Continuous delivery – releasing one feature at a time.</a:t>
            </a:r>
          </a:p>
          <a:p>
            <a:r>
              <a:rPr lang="en-US" dirty="0" smtClean="0"/>
              <a:t>Parallel testing on many browsers – Selenium grid.</a:t>
            </a:r>
          </a:p>
          <a:p>
            <a:r>
              <a:rPr lang="en-US" dirty="0" smtClean="0"/>
              <a:t>Parallel testing on many devices.</a:t>
            </a:r>
          </a:p>
          <a:p>
            <a:r>
              <a:rPr lang="en-US" dirty="0" smtClean="0"/>
              <a:t>A set of super fast code tests that runs whenever a developer hits save.</a:t>
            </a:r>
          </a:p>
          <a:p>
            <a:r>
              <a:rPr lang="en-US" dirty="0" smtClean="0"/>
              <a:t>Total regression coverage - never 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mc:AlternateContent xmlns:mc="http://schemas.openxmlformats.org/markup-compatibility/2006">
    <mc:Choice xmlns:p14="http://schemas.microsoft.com/office/powerpoint/2010/main" Requires="p14">
      <p:transition spd="slow" p14:dur="2000" advTm="48107"/>
    </mc:Choice>
    <mc:Fallback>
      <p:transition xmlns:p14="http://schemas.microsoft.com/office/powerpoint/2010/main" spd="slow" advTm="48107"/>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mc:AlternateContent xmlns:mc="http://schemas.openxmlformats.org/markup-compatibility/2006">
    <mc:Choice xmlns:p14="http://schemas.microsoft.com/office/powerpoint/2010/main" Requires="p14">
      <p:transition spd="slow" p14:dur="2000" advTm="1806"/>
    </mc:Choice>
    <mc:Fallback>
      <p:transition xmlns:p14="http://schemas.microsoft.com/office/powerpoint/2010/main" spd="slow" advTm="1806"/>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Testing is good.</a:t>
            </a:r>
          </a:p>
          <a:p>
            <a:r>
              <a:rPr lang="en-US" dirty="0" smtClean="0"/>
              <a:t>Automate what you can automate (without going nuts).</a:t>
            </a:r>
          </a:p>
          <a:p>
            <a:r>
              <a:rPr lang="en-US" dirty="0" smtClean="0"/>
              <a:t>Pyramids are better than ice-cream. Ice-cream is better than nothing.</a:t>
            </a:r>
          </a:p>
          <a:p>
            <a:r>
              <a:rPr lang="en-US" dirty="0" smtClean="0"/>
              <a:t>Manual testers should never be bored, give them the interesting stuff that a computer just can’t do. Let the computer do the rest.</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mc:AlternateContent xmlns:mc="http://schemas.openxmlformats.org/markup-compatibility/2006">
    <mc:Choice xmlns:p14="http://schemas.microsoft.com/office/powerpoint/2010/main" Requires="p14">
      <p:transition spd="slow" p14:dur="2000" advTm="55316"/>
    </mc:Choice>
    <mc:Fallback>
      <p:transition xmlns:p14="http://schemas.microsoft.com/office/powerpoint/2010/main" spd="slow" advTm="55316"/>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and articles </a:t>
            </a:r>
            <a:br>
              <a:rPr lang="en-US" dirty="0" smtClean="0"/>
            </a:br>
            <a:r>
              <a:rPr lang="en-US" dirty="0" smtClean="0">
                <a:hlinkClick r:id="rId4"/>
              </a:rPr>
              <a:t>http://labs.ft.com</a:t>
            </a:r>
            <a:endParaRPr lang="en-US" dirty="0" smtClean="0"/>
          </a:p>
          <a:p>
            <a:r>
              <a:rPr lang="en-US" dirty="0" smtClean="0"/>
              <a:t>On </a:t>
            </a:r>
            <a:r>
              <a:rPr lang="en-US" dirty="0"/>
              <a:t>device </a:t>
            </a:r>
            <a:r>
              <a:rPr lang="en-US" dirty="0" smtClean="0"/>
              <a:t>GUI testing (web/hybrid/native)</a:t>
            </a:r>
            <a:r>
              <a:rPr lang="en-US" dirty="0"/>
              <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r>
              <a:rPr lang="en-US" dirty="0" smtClean="0"/>
              <a:t>“Test </a:t>
            </a:r>
            <a:r>
              <a:rPr lang="en-US" dirty="0"/>
              <a:t>is </a:t>
            </a:r>
            <a:r>
              <a:rPr lang="en-US" dirty="0" smtClean="0"/>
              <a:t>dead” - </a:t>
            </a:r>
            <a:r>
              <a:rPr lang="en-US" dirty="0"/>
              <a:t>Alberto </a:t>
            </a:r>
            <a:r>
              <a:rPr lang="en-US" dirty="0" err="1" smtClean="0"/>
              <a:t>Savoia</a:t>
            </a:r>
            <a:r>
              <a:rPr lang="en-US" dirty="0" smtClean="0"/>
              <a:t> </a:t>
            </a:r>
            <a:r>
              <a:rPr lang="en-US" dirty="0">
                <a:hlinkClick r:id="rId8"/>
              </a:rPr>
              <a:t>http://www.youtube.com/watch?v=</a:t>
            </a:r>
            <a:r>
              <a:rPr lang="en-US" dirty="0" smtClean="0">
                <a:hlinkClick r:id="rId8"/>
              </a:rPr>
              <a:t>X1jWe5rOu3g</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mc:AlternateContent xmlns:mc="http://schemas.openxmlformats.org/markup-compatibility/2006">
    <mc:Choice xmlns:p14="http://schemas.microsoft.com/office/powerpoint/2010/main" Requires="p14">
      <p:transition spd="slow" p14:dur="2000" advTm="19917"/>
    </mc:Choice>
    <mc:Fallback>
      <p:transition xmlns:p14="http://schemas.microsoft.com/office/powerpoint/2010/main" spd="slow" advTm="19917"/>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3" y="1625895"/>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088653"/>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JimCresswell</a:t>
            </a:r>
            <a:endParaRPr lang="en-US" sz="2600" dirty="0" smtClean="0">
              <a:solidFill>
                <a:srgbClr val="FFF5E9"/>
              </a:solidFill>
              <a:latin typeface="Houschka Pro DemiBold"/>
              <a:cs typeface="Houschka Pro DemiBold"/>
            </a:endParaRP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mc:Choice xmlns:p14="http://schemas.microsoft.com/office/powerpoint/2010/main" Requires="p14">
      <p:transition spd="slow" p14:dur="2000" advTm="18679"/>
    </mc:Choice>
    <mc:Fallback>
      <p:transition xmlns:p14="http://schemas.microsoft.com/office/powerpoint/2010/main" spd="slow" advTm="18679"/>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mc:Choice xmlns:p14="http://schemas.microsoft.com/office/powerpoint/2010/main" Requires="p14">
      <p:transition spd="slow" p14:dur="2000" advTm="35872"/>
    </mc:Choice>
    <mc:Fallback>
      <p:transition xmlns:p14="http://schemas.microsoft.com/office/powerpoint/2010/main" spd="slow" advTm="35872"/>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app.ft.com – same code everywhere.</a:t>
            </a:r>
            <a:endParaRPr lang="en-US" dirty="0"/>
          </a:p>
        </p:txBody>
      </p:sp>
    </p:spTree>
    <p:extLst>
      <p:ext uri="{BB962C8B-B14F-4D97-AF65-F5344CB8AC3E}">
        <p14:creationId xmlns:p14="http://schemas.microsoft.com/office/powerpoint/2010/main" val="234897055"/>
      </p:ext>
    </p:extLst>
  </p:cSld>
  <p:clrMapOvr>
    <a:masterClrMapping/>
  </p:clrMapOvr>
  <mc:AlternateContent xmlns:mc="http://schemas.openxmlformats.org/markup-compatibility/2006">
    <mc:Choice xmlns:p14="http://schemas.microsoft.com/office/powerpoint/2010/main" Requires="p14">
      <p:transition spd="slow" p14:dur="2000" advTm="47708"/>
    </mc:Choice>
    <mc:Fallback>
      <p:transition xmlns:p14="http://schemas.microsoft.com/office/powerpoint/2010/main" spd="slow" advTm="47708"/>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app.ft.com – 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 Java wrapper</a:t>
            </a:r>
          </a:p>
          <a:p>
            <a:pPr lvl="1"/>
            <a:r>
              <a:rPr lang="en-US" dirty="0" smtClean="0"/>
              <a:t>Windows 8 – HTML5 wrapper</a:t>
            </a:r>
          </a:p>
          <a:p>
            <a:r>
              <a:rPr lang="en-US" dirty="0" smtClean="0"/>
              <a:t>Beta platforms</a:t>
            </a:r>
          </a:p>
          <a:p>
            <a:pPr lvl="1"/>
            <a:r>
              <a:rPr lang="en-US" dirty="0" smtClean="0"/>
              <a:t>Most modern mobile and desktop browsers</a:t>
            </a:r>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mc:AlternateContent xmlns:mc="http://schemas.openxmlformats.org/markup-compatibility/2006">
    <mc:Choice xmlns:p14="http://schemas.microsoft.com/office/powerpoint/2010/main" Requires="p14">
      <p:transition spd="slow" p14:dur="2000" advTm="50532"/>
    </mc:Choice>
    <mc:Fallback>
      <p:transition xmlns:p14="http://schemas.microsoft.com/office/powerpoint/2010/main" spd="slow" advTm="50532"/>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smtClean="0"/>
              <a:t>labs.ft.com</a:t>
            </a:r>
            <a:br>
              <a:rPr lang="en-US" dirty="0" smtClean="0"/>
            </a:br>
            <a:r>
              <a:rPr lang="en-US" dirty="0"/>
              <a:t/>
            </a:r>
            <a:br>
              <a:rPr lang="en-US" dirty="0"/>
            </a:br>
            <a:r>
              <a:rPr lang="en-US" dirty="0" smtClean="0"/>
              <a:t>github.com</a:t>
            </a:r>
            <a:r>
              <a:rPr lang="en-US" dirty="0"/>
              <a:t>/</a:t>
            </a:r>
            <a:r>
              <a:rPr lang="en-US" dirty="0" smtClean="0"/>
              <a:t>ftlabs</a:t>
            </a:r>
            <a:br>
              <a:rPr lang="en-US" dirty="0" smtClean="0"/>
            </a:br>
            <a:r>
              <a:rPr lang="en-US" dirty="0"/>
              <a:t/>
            </a:r>
            <a:br>
              <a:rPr lang="en-US" dirty="0"/>
            </a:br>
            <a:r>
              <a:rPr lang="en-US" dirty="0" smtClean="0"/>
              <a:t>@ftlabs</a:t>
            </a:r>
            <a:endParaRPr lang="en-US" dirty="0"/>
          </a:p>
        </p:txBody>
      </p:sp>
    </p:spTree>
    <p:extLst>
      <p:ext uri="{BB962C8B-B14F-4D97-AF65-F5344CB8AC3E}">
        <p14:creationId xmlns:p14="http://schemas.microsoft.com/office/powerpoint/2010/main" val="515311158"/>
      </p:ext>
    </p:extLst>
  </p:cSld>
  <p:clrMapOvr>
    <a:masterClrMapping/>
  </p:clrMapOvr>
  <mc:AlternateContent xmlns:mc="http://schemas.openxmlformats.org/markup-compatibility/2006">
    <mc:Choice xmlns:p14="http://schemas.microsoft.com/office/powerpoint/2010/main" Requires="p14">
      <p:transition spd="slow" p14:dur="2000" advTm="1601"/>
    </mc:Choice>
    <mc:Fallback>
      <p:transition xmlns:p14="http://schemas.microsoft.com/office/powerpoint/2010/main" spd="slow" advTm="1601"/>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digital numbers</a:t>
            </a:r>
            <a:endParaRPr lang="en-US" dirty="0"/>
          </a:p>
        </p:txBody>
      </p:sp>
      <p:sp>
        <p:nvSpPr>
          <p:cNvPr id="3" name="Content Placeholder 2"/>
          <p:cNvSpPr>
            <a:spLocks noGrp="1"/>
          </p:cNvSpPr>
          <p:nvPr>
            <p:ph idx="1"/>
          </p:nvPr>
        </p:nvSpPr>
        <p:spPr/>
        <p:txBody>
          <a:bodyPr/>
          <a:lstStyle/>
          <a:p>
            <a:r>
              <a:rPr lang="en-US" dirty="0" smtClean="0"/>
              <a:t>The FT app has over 4 million users (subscribers and anonymous).</a:t>
            </a:r>
          </a:p>
          <a:p>
            <a:r>
              <a:rPr lang="en-US" dirty="0" smtClean="0"/>
              <a:t>“[Digital] </a:t>
            </a:r>
            <a:r>
              <a:rPr lang="en-US" dirty="0"/>
              <a:t>s</a:t>
            </a:r>
            <a:r>
              <a:rPr lang="en-US" dirty="0" smtClean="0"/>
              <a:t>ubscribers are increasing </a:t>
            </a:r>
            <a:r>
              <a:rPr lang="en-US" dirty="0"/>
              <a:t>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mc:AlternateContent xmlns:mc="http://schemas.openxmlformats.org/markup-compatibility/2006">
    <mc:Choice xmlns:p14="http://schemas.microsoft.com/office/powerpoint/2010/main" Requires="p14">
      <p:transition spd="slow" p14:dur="2000" advTm="25058"/>
    </mc:Choice>
    <mc:Fallback>
      <p:transition xmlns:p14="http://schemas.microsoft.com/office/powerpoint/2010/main" spd="slow" advTm="25058"/>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mc:AlternateContent xmlns:mc="http://schemas.openxmlformats.org/markup-compatibility/2006">
    <mc:Choice xmlns:p14="http://schemas.microsoft.com/office/powerpoint/2010/main" Requires="p14">
      <p:transition spd="slow" p14:dur="2000" advTm="37516"/>
    </mc:Choice>
    <mc:Fallback>
      <p:transition xmlns:p14="http://schemas.microsoft.com/office/powerpoint/2010/main" spd="slow" advTm="37516"/>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35530</TotalTime>
  <Words>3833</Words>
  <Application>Microsoft Macintosh PowerPoint</Application>
  <PresentationFormat>On-screen Show (4:3)</PresentationFormat>
  <Paragraphs>268</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FT Labs</vt:lpstr>
      <vt:lpstr>The FT Web App and Automated Testing</vt:lpstr>
      <vt:lpstr>PowerPoint Presentation</vt:lpstr>
      <vt:lpstr>Welcome back to the web</vt:lpstr>
      <vt:lpstr>PowerPoint Presentation</vt:lpstr>
      <vt:lpstr>app.ft.com – same code everywhere.</vt:lpstr>
      <vt:lpstr>app.ft.com – same code everywhere</vt:lpstr>
      <vt:lpstr>FT Labs  labs.ft.com  github.com/ftlabs  @ftlabs</vt:lpstr>
      <vt:lpstr>FT digital numbers</vt:lpstr>
      <vt:lpstr>FT app architecture</vt:lpstr>
      <vt:lpstr>How do we stop it from breaking?  Testing  What sort of testing?</vt:lpstr>
      <vt:lpstr>Test Pyramid</vt:lpstr>
      <vt:lpstr>What happens when you retrofit automated testing to a project?</vt:lpstr>
      <vt:lpstr>Test Ice-cream</vt:lpstr>
      <vt:lpstr>What is the point of automated testing?</vt:lpstr>
      <vt:lpstr>What is the point of automated testing?</vt:lpstr>
      <vt:lpstr>What is the point of automated testing?</vt:lpstr>
      <vt:lpstr>Where were we 6 months ago?</vt:lpstr>
      <vt:lpstr>Where were we 6 months ago?</vt:lpstr>
      <vt:lpstr>Where are we today?</vt:lpstr>
      <vt:lpstr>Where are we today?</vt:lpstr>
      <vt:lpstr>Automated functional testing</vt:lpstr>
      <vt:lpstr>Automated functional testing</vt:lpstr>
      <vt:lpstr>Jenkins</vt:lpstr>
      <vt:lpstr>Builds passing</vt:lpstr>
      <vt:lpstr>Builds failing</vt:lpstr>
      <vt:lpstr>Pull requests and code reviews</vt:lpstr>
      <vt:lpstr>Pull requests and code reviews</vt:lpstr>
      <vt:lpstr>Pull requests and code reviews</vt:lpstr>
      <vt:lpstr>When do we test?</vt:lpstr>
      <vt:lpstr>When do we test?</vt:lpstr>
      <vt:lpstr>Where do we want to go?</vt:lpstr>
      <vt:lpstr>Where do we want to go?</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689</cp:revision>
  <dcterms:created xsi:type="dcterms:W3CDTF">2012-04-20T20:34:00Z</dcterms:created>
  <dcterms:modified xsi:type="dcterms:W3CDTF">2014-02-09T18:01:09Z</dcterms:modified>
  <cp:category/>
</cp:coreProperties>
</file>